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6"/>
  </p:notesMasterIdLst>
  <p:handoutMasterIdLst>
    <p:handoutMasterId r:id="rId167"/>
  </p:handoutMasterIdLst>
  <p:sldIdLst>
    <p:sldId id="256" r:id="rId2"/>
    <p:sldId id="438" r:id="rId3"/>
    <p:sldId id="445" r:id="rId4"/>
    <p:sldId id="428" r:id="rId5"/>
    <p:sldId id="446" r:id="rId6"/>
    <p:sldId id="315" r:id="rId7"/>
    <p:sldId id="316" r:id="rId8"/>
    <p:sldId id="317" r:id="rId9"/>
    <p:sldId id="320" r:id="rId10"/>
    <p:sldId id="418" r:id="rId11"/>
    <p:sldId id="318" r:id="rId12"/>
    <p:sldId id="319" r:id="rId13"/>
    <p:sldId id="400" r:id="rId14"/>
    <p:sldId id="403" r:id="rId15"/>
    <p:sldId id="429" r:id="rId16"/>
    <p:sldId id="362" r:id="rId17"/>
    <p:sldId id="323" r:id="rId18"/>
    <p:sldId id="321" r:id="rId19"/>
    <p:sldId id="324" r:id="rId20"/>
    <p:sldId id="322" r:id="rId21"/>
    <p:sldId id="363" r:id="rId22"/>
    <p:sldId id="325" r:id="rId23"/>
    <p:sldId id="416" r:id="rId24"/>
    <p:sldId id="417" r:id="rId25"/>
    <p:sldId id="419" r:id="rId26"/>
    <p:sldId id="337" r:id="rId27"/>
    <p:sldId id="450" r:id="rId28"/>
    <p:sldId id="449" r:id="rId29"/>
    <p:sldId id="338" r:id="rId30"/>
    <p:sldId id="339" r:id="rId31"/>
    <p:sldId id="340" r:id="rId32"/>
    <p:sldId id="291" r:id="rId33"/>
    <p:sldId id="341" r:id="rId34"/>
    <p:sldId id="372" r:id="rId35"/>
    <p:sldId id="376" r:id="rId36"/>
    <p:sldId id="299" r:id="rId37"/>
    <p:sldId id="292" r:id="rId38"/>
    <p:sldId id="342" r:id="rId39"/>
    <p:sldId id="295" r:id="rId40"/>
    <p:sldId id="365" r:id="rId41"/>
    <p:sldId id="290" r:id="rId42"/>
    <p:sldId id="442" r:id="rId43"/>
    <p:sldId id="441" r:id="rId44"/>
    <p:sldId id="432" r:id="rId45"/>
    <p:sldId id="421" r:id="rId46"/>
    <p:sldId id="422" r:id="rId47"/>
    <p:sldId id="423" r:id="rId48"/>
    <p:sldId id="378" r:id="rId49"/>
    <p:sldId id="377" r:id="rId50"/>
    <p:sldId id="311" r:id="rId51"/>
    <p:sldId id="343" r:id="rId52"/>
    <p:sldId id="344" r:id="rId53"/>
    <p:sldId id="401" r:id="rId54"/>
    <p:sldId id="451" r:id="rId55"/>
    <p:sldId id="452" r:id="rId56"/>
    <p:sldId id="420" r:id="rId57"/>
    <p:sldId id="447" r:id="rId58"/>
    <p:sldId id="334" r:id="rId59"/>
    <p:sldId id="284" r:id="rId60"/>
    <p:sldId id="373" r:id="rId61"/>
    <p:sldId id="294" r:id="rId62"/>
    <p:sldId id="374" r:id="rId63"/>
    <p:sldId id="332" r:id="rId64"/>
    <p:sldId id="333" r:id="rId65"/>
    <p:sldId id="293" r:id="rId66"/>
    <p:sldId id="298" r:id="rId67"/>
    <p:sldId id="405" r:id="rId68"/>
    <p:sldId id="406" r:id="rId69"/>
    <p:sldId id="312" r:id="rId70"/>
    <p:sldId id="410" r:id="rId71"/>
    <p:sldId id="426" r:id="rId72"/>
    <p:sldId id="364" r:id="rId73"/>
    <p:sldId id="336" r:id="rId74"/>
    <p:sldId id="335" r:id="rId75"/>
    <p:sldId id="407" r:id="rId76"/>
    <p:sldId id="411" r:id="rId77"/>
    <p:sldId id="412" r:id="rId78"/>
    <p:sldId id="408" r:id="rId79"/>
    <p:sldId id="431" r:id="rId80"/>
    <p:sldId id="310" r:id="rId81"/>
    <p:sldId id="289" r:id="rId82"/>
    <p:sldId id="427" r:id="rId83"/>
    <p:sldId id="424" r:id="rId84"/>
    <p:sldId id="346" r:id="rId85"/>
    <p:sldId id="379" r:id="rId86"/>
    <p:sldId id="425" r:id="rId87"/>
    <p:sldId id="414" r:id="rId88"/>
    <p:sldId id="413" r:id="rId89"/>
    <p:sldId id="437" r:id="rId90"/>
    <p:sldId id="440" r:id="rId91"/>
    <p:sldId id="439" r:id="rId92"/>
    <p:sldId id="444" r:id="rId93"/>
    <p:sldId id="415" r:id="rId94"/>
    <p:sldId id="306" r:id="rId95"/>
    <p:sldId id="283" r:id="rId96"/>
    <p:sldId id="392" r:id="rId97"/>
    <p:sldId id="393" r:id="rId98"/>
    <p:sldId id="443" r:id="rId99"/>
    <p:sldId id="347" r:id="rId100"/>
    <p:sldId id="453" r:id="rId101"/>
    <p:sldId id="349" r:id="rId102"/>
    <p:sldId id="350" r:id="rId103"/>
    <p:sldId id="300" r:id="rId104"/>
    <p:sldId id="366" r:id="rId105"/>
    <p:sldId id="375" r:id="rId106"/>
    <p:sldId id="367" r:id="rId107"/>
    <p:sldId id="368" r:id="rId108"/>
    <p:sldId id="394" r:id="rId109"/>
    <p:sldId id="398" r:id="rId110"/>
    <p:sldId id="399" r:id="rId111"/>
    <p:sldId id="395" r:id="rId112"/>
    <p:sldId id="396" r:id="rId113"/>
    <p:sldId id="397" r:id="rId114"/>
    <p:sldId id="351" r:id="rId115"/>
    <p:sldId id="352" r:id="rId116"/>
    <p:sldId id="353" r:id="rId117"/>
    <p:sldId id="282" r:id="rId118"/>
    <p:sldId id="381" r:id="rId119"/>
    <p:sldId id="382" r:id="rId120"/>
    <p:sldId id="369" r:id="rId121"/>
    <p:sldId id="297" r:id="rId122"/>
    <p:sldId id="307" r:id="rId123"/>
    <p:sldId id="383" r:id="rId124"/>
    <p:sldId id="388" r:id="rId125"/>
    <p:sldId id="354" r:id="rId126"/>
    <p:sldId id="356" r:id="rId127"/>
    <p:sldId id="357" r:id="rId128"/>
    <p:sldId id="358" r:id="rId129"/>
    <p:sldId id="355" r:id="rId130"/>
    <p:sldId id="296" r:id="rId131"/>
    <p:sldId id="302" r:id="rId132"/>
    <p:sldId id="389" r:id="rId133"/>
    <p:sldId id="359" r:id="rId134"/>
    <p:sldId id="448" r:id="rId135"/>
    <p:sldId id="360" r:id="rId136"/>
    <p:sldId id="370" r:id="rId137"/>
    <p:sldId id="434" r:id="rId138"/>
    <p:sldId id="433" r:id="rId139"/>
    <p:sldId id="436" r:id="rId140"/>
    <p:sldId id="371" r:id="rId141"/>
    <p:sldId id="384" r:id="rId142"/>
    <p:sldId id="386" r:id="rId143"/>
    <p:sldId id="390" r:id="rId144"/>
    <p:sldId id="385" r:id="rId145"/>
    <p:sldId id="361" r:id="rId146"/>
    <p:sldId id="387" r:id="rId147"/>
    <p:sldId id="328" r:id="rId148"/>
    <p:sldId id="391" r:id="rId149"/>
    <p:sldId id="404" r:id="rId150"/>
    <p:sldId id="258" r:id="rId151"/>
    <p:sldId id="273" r:id="rId152"/>
    <p:sldId id="308" r:id="rId153"/>
    <p:sldId id="259" r:id="rId154"/>
    <p:sldId id="260" r:id="rId155"/>
    <p:sldId id="276" r:id="rId156"/>
    <p:sldId id="266" r:id="rId157"/>
    <p:sldId id="267" r:id="rId158"/>
    <p:sldId id="272" r:id="rId159"/>
    <p:sldId id="274" r:id="rId160"/>
    <p:sldId id="268" r:id="rId161"/>
    <p:sldId id="277" r:id="rId162"/>
    <p:sldId id="287" r:id="rId163"/>
    <p:sldId id="313" r:id="rId164"/>
    <p:sldId id="314" r:id="rId16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AAA"/>
    <a:srgbClr val="6C5CE7"/>
    <a:srgbClr val="2D3436"/>
    <a:srgbClr val="A5EFD5"/>
    <a:srgbClr val="6CF8FC"/>
    <a:srgbClr val="C4EFD2"/>
    <a:srgbClr val="C4F2FF"/>
    <a:srgbClr val="038EFD"/>
    <a:srgbClr val="058DFA"/>
    <a:srgbClr val="088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843"/>
    <p:restoredTop sz="94093"/>
  </p:normalViewPr>
  <p:slideViewPr>
    <p:cSldViewPr>
      <p:cViewPr varScale="1">
        <p:scale>
          <a:sx n="119" d="100"/>
          <a:sy n="119" d="100"/>
        </p:scale>
        <p:origin x="148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17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B172C-0342-2D42-A853-E633B87C8F5B}" type="datetimeFigureOut">
              <a:rPr lang="pl-PL" smtClean="0"/>
              <a:t>09.07.2020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DC64D-BDB2-1E4A-83F4-02C58A7485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5961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3235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3235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945F7-E212-D648-BD51-20FE08541B5D}" type="datetimeFigureOut">
              <a:rPr lang="pl-PL" smtClean="0"/>
              <a:t>09.07.2020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241176"/>
            <a:ext cx="5486400" cy="4114800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644008"/>
            <a:ext cx="5486400" cy="4176464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890892"/>
            <a:ext cx="2971800" cy="2531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890892"/>
            <a:ext cx="2971800" cy="2531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5516C2-176C-CA4F-84D8-E3067BB280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561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5851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636240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Ewangelizacja: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r>
              <a:rPr lang="pl-PL" dirty="0"/>
              <a:t>Dojrzałość: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332519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001135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pl-PL" sz="105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932658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pl-PL" sz="105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0096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2809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9038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6748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863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6979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21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8279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9739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7682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8956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7330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9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549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na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/32701_morfologia-czlowiek-duchowy</a:t>
            </a:r>
          </a:p>
          <a:p>
            <a:endParaRPr lang="pl-PL" sz="900" dirty="0"/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/32701_morfologia-chrzescijnie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5572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na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/32701_morfologia-czlowiek-duchowy</a:t>
            </a:r>
          </a:p>
          <a:p>
            <a:endParaRPr lang="pl-PL" sz="900" dirty="0"/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/32701_morfologia-chrzescijnie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25163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814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9424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5783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2354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79050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438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46373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/32909_duch-swiety-i-pismo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53261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12471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43658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42118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8800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74611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na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/32701_morfologia-czlowiek-duchowy</a:t>
            </a:r>
          </a:p>
          <a:p>
            <a:endParaRPr lang="pl-PL" sz="900" dirty="0"/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/32701_morfologia-chrzescijnie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42847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30934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Rz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3:23</a:t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Wszyscy bowiem zgrzeszyli i są pozbawieni chwały Boga.</a:t>
            </a:r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34041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Rz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3:23</a:t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Wszyscy bowiem zgrzeszyli i są pozbawieni chwały Boga.</a:t>
            </a:r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1796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20597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Rz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3:23-25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ubg</a:t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(23)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Wszyscy bowiem zgrzeszyli i są pozbawieni chwały Boga;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(24)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zostają usprawiedliwieni darmo, z jego łaski, przez odkupienie, które jest w Jezusie Chrystusie.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(25)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Jego to Bóg ustanowił przebłaganiem przez wiarę w jego krew, aby okazać swoją sprawiedliwość przez odpuszczenie, w swojej cierpliwości, przedtem popełnionych grzechów.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22617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2Co 5:17-21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Tak więc kto jest w Chrystusie, nowym jest stworzeniem. Stare przeminęło — i nastało nowe!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wszystko to jest z Boga, który nas pojednał ze sobą przez Chrystusa i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zlecił nam posługę pojednania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znaczy, że Bóg w Chrystusie świat ze sobą jedna, nie poczytując ludziom ich upadków, i nam powierzył słowo pojednania.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 o głoszeniu jest dalej</a:t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l-PL" i="1" dirty="0"/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??????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??????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54647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2Co 5:17-21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Tak więc kto jest w Chrystusie, nowym jest stworzeniem. Stare przeminęło — i nastało nowe!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wszystko to jest z Boga, który nas pojednał ze sobą przez Chrystusa i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zlecił nam posługę pojednania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znaczy, że Bóg w Chrystusie świat ze sobą jedna, nie poczytując ludziom ich upadków, i nam powierzył słowo pojednania.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 o głoszeniu jest dalej</a:t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l-PL" i="1" dirty="0"/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??????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??????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4298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2Co 5:17-21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Tak więc kto jest w Chrystusie, nowym jest stworzeniem. Stare przeminęło — i nastało nowe!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wszystko to jest z Boga, który nas pojednał ze sobą przez Chrystusa i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zlecił nam posługę pojednania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znaczy, że Bóg w Chrystusie świat ze sobą jedna, nie poczytując ludziom ich upadków, i nam powierzył słowo pojednania.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 o głoszeniu jest dalej</a:t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32207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2Co 5:17-21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Tak więc kto jest w Chrystusie, nowym jest stworzeniem. Stare przeminęło — i nastało nowe!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wszystko to jest z Boga, który nas pojednał ze sobą przez Chrystusa i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zlecił nam posługę pojednania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znaczy, że Bóg w Chrystusie świat ze sobą jedna, nie poczytując ludziom ich upadków, i nam powierzył słowo pojednania.</a:t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(20)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Dlatego w miejsce Chrystusa głosimy poselstwo jakby samego Boga, który przez nas kieruje do ludzi wezwanie.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miejsce Chrystusa błagamy: Pojednajcie się z Bogiem.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(21)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 Tego, który nie poznał grzechu, za nas uczynił grzechem, abyśmy my w Nim stali się sprawiedliwością Boga.</a:t>
            </a:r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56424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03575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52353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6577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38440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pl-PL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0575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45493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47053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80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34309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Wstawione w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/32700_morfologia-czlowiek-duchowy</a:t>
            </a:r>
          </a:p>
          <a:p>
            <a:endParaRPr lang="pl-PL" sz="9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81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45056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Wstawione w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/32700_morfologia-czlowiek-duchowy</a:t>
            </a:r>
          </a:p>
          <a:p>
            <a:endParaRPr lang="pl-PL" sz="9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82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32871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Wstawione w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/32700_morfologia-czlowiek-duchowy</a:t>
            </a:r>
          </a:p>
          <a:p>
            <a:endParaRPr lang="pl-PL" sz="9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84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08124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85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1884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87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701767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88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74034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89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81121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4174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82120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60943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/32663_morfologia-czlowiek-duchowy</a:t>
            </a:r>
          </a:p>
          <a:p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2285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69433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21083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74886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46387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Wstawione w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/32700_morfologia-czlowiek-duchowy</a:t>
            </a:r>
          </a:p>
          <a:p>
            <a:endParaRPr lang="pl-PL" sz="9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204956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229044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/32703_morfologia-chrzescijanie-ociezali</a:t>
            </a:r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393122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/32703_morfologia-chrzescijanie-ociezali</a:t>
            </a:r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3051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52134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460172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328997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/32704_morfologia-falszywi-bracia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385695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456740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30334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976173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610313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966442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Bardzo trudno światu znaleźć kryterium oddzielające Żydów Mesjańskich od Kościoła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359717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4203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813181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022972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206523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05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/32669_komunikaty-od-czlowieka-duchowego</a:t>
            </a:r>
          </a:p>
          <a:p>
            <a:pPr marL="0" indent="0">
              <a:buFont typeface="Arial" charset="0"/>
              <a:buNone/>
            </a:pPr>
            <a:endParaRPr lang="pl-PL" sz="105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ust chrześcijanina to powinny wychodzić w zasadzie takie 3 komunikaty:</a:t>
            </a:r>
          </a:p>
          <a:p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#1. do świata: opamiętajcie się i wierzcie w ewangelię</a:t>
            </a:r>
          </a:p>
          <a:p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#2. do </a:t>
            </a:r>
            <a:r>
              <a:rPr lang="pl-PL" sz="105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nowonawróconych</a:t>
            </a: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(niemowlaków) niezafałszowane mleko Słowa Bożego aby wzrastali</a:t>
            </a:r>
          </a:p>
          <a:p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#3. do wierzących słowa zachęty do dobrych uczynków i miłości</a:t>
            </a:r>
          </a:p>
          <a:p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#4. może czasem jeszcze do niektórych braci potrzebne jest napomnienie, ale nasza normalność to komunikaty od 1 do 3</a:t>
            </a:r>
          </a:p>
          <a:p>
            <a:pPr marL="0" indent="0">
              <a:buFont typeface="Arial" charset="0"/>
              <a:buNone/>
            </a:pP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318070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10424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741809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06015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581818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924972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239009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1104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848462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602357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120568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329705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390957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490084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0" u="non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897446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099542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Chrześijanie</a:t>
            </a:r>
            <a:r>
              <a:rPr lang="pl-PL" dirty="0"/>
              <a:t> to określenie świata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Jak na świecie określa się chrześcijan: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/>
              <a:t>Katolik, prawosławny</a:t>
            </a:r>
            <a:r>
              <a:rPr lang="pl-PL" baseline="0" dirty="0"/>
              <a:t> albo protestant (ale nie każdy, bo Świadek Jehowy dla niektórych już nie)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/>
              <a:t>Osoba</a:t>
            </a:r>
            <a:r>
              <a:rPr lang="pl-PL" baseline="0" dirty="0"/>
              <a:t> ochrzczona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dirty="0"/>
              <a:t>Osoba</a:t>
            </a:r>
            <a:r>
              <a:rPr lang="pl-PL" baseline="0" dirty="0"/>
              <a:t> ochrzczona w imię Ojca, i Syna, i Ducha Świętego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nowonarodzona, która przyjęła świadomie chrzest wodny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wierząca w Trójce Świętą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rasy białej, jednej z narodowości europejskiej (albo gdzieś obok), o ile nie jest Żydem, albo ateistą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253595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Chrześijanie</a:t>
            </a:r>
            <a:r>
              <a:rPr lang="pl-PL" dirty="0"/>
              <a:t> to określenie świata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Jak na świecie określa się chrześcijan: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/>
              <a:t>Katolik, prawosławny</a:t>
            </a:r>
            <a:r>
              <a:rPr lang="pl-PL" baseline="0" dirty="0"/>
              <a:t> albo protestant (ale nie każdy, bo Świadek Jehowy dla niektórych już nie)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/>
              <a:t>Osoba</a:t>
            </a:r>
            <a:r>
              <a:rPr lang="pl-PL" baseline="0" dirty="0"/>
              <a:t> ochrzczona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dirty="0"/>
              <a:t>Osoba</a:t>
            </a:r>
            <a:r>
              <a:rPr lang="pl-PL" baseline="0" dirty="0"/>
              <a:t> ochrzczona w imię Ojca, i Syna, i Ducha Świętego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nowonarodzona, która przyjęła świadomie chrzest wodny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wierząca w Trójce Świętą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rasy białej, jednej z narodowości europejskiej (albo gdzieś obok), o ile nie jest Żydem, albo ateistą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Chrześcijanie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Pojęcie to nie jest wewnętrznym pojęciem chrześcijan. To ludzie na świecie "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nazwali uczniów chrześcijanami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i jakoś tak się przyjęło. Z zewnątrz kryteria oceny kto jest a kto nie jest są różne, np. obecnie jedni uważają, że chrześcijanie to tacy, co wierzą w Chrystusa (cokolwiek to znaczy), inni, że to tacy co są ochrzczeni (jakkolwiek - bo tu też dużo różnych pojęć), albo wyznawcy Boga, wierzący w Trójce Świętą. A może jeszcze inna definicja, bo może chrześcijanie to tacy co należą do chrześcijańskiego kościoła, wyznania,..... no właśnie. Kto to są chrześcijanie?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Wersety opisujące chrześcijan w Nowym Testamencie są trzy! Tylko (albo aż) trzy:</a:t>
            </a:r>
          </a:p>
          <a:p>
            <a:pPr lvl="1"/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Dz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11:25-30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Barnaba udał się również [ z Antiochii ] do </a:t>
            </a:r>
            <a:r>
              <a:rPr lang="pl-PL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Tarsu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poszukiwaniu Saula. Znalazł go tam, sprowadził, i przez cały rok przebywali razem w kościele. W tym czasie objęli nauczaniem znaczną liczbę osób. 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w Antiochii po raz pierwszy nazwano uczniów chrześcijanami (S5546 </a:t>
            </a:r>
            <a:r>
              <a:rPr lang="pl-PL" sz="1200" b="0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χριστι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pl-PL" sz="1200" b="0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νους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pl-PL" sz="1200" b="0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christianous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Dz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26: 27n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b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Królu </a:t>
            </a:r>
            <a:r>
              <a:rPr lang="pl-PL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Agryppo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czy wierzysz Prorokom? Wiem, że wierzysz. </a:t>
            </a:r>
            <a:r>
              <a:rPr lang="pl-PL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Agryppa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to do Pawła: Zaraz mnie przekonasz, bym został 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chrześcijaninem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1P 4:14-16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Uważajcie się za szczęśliwych, gdy was znieważają ze względu na imię Chrystusa, (...) Jeśli natomiast ktoś cierpi jako 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chrześcijanin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niech przestanie się wstydzić! Niech raczej tym imieniem przynosi chwałę Bogu.</a:t>
            </a:r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Wnioski</a:t>
            </a:r>
          </a:p>
          <a:p>
            <a:pPr lvl="0"/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ktoś tak w Antiochii nazwał uczniów, król Agrypa tak określił Pawła i jego ekipę, nawet Piotr pisząc o cierpieniu pisze 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"jako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chrześcijanin"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etymologia słowa chrześcijanin bierze się od "wyznawca Chrystusa". Tylko w języku polskim jakoś dziwnie się to łączy z </a:t>
            </a:r>
            <a:r>
              <a:rPr lang="pl-P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chrztem.</a:t>
            </a:r>
            <a:r>
              <a:rPr lang="pl-PL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uczniowie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siebie zwracali się raczej "bracia", "uczniowie".</a:t>
            </a:r>
          </a:p>
          <a:p>
            <a:br>
              <a:rPr lang="pl-PL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486954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Ewangelizacja: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r>
              <a:rPr lang="pl-PL" dirty="0"/>
              <a:t>Dojrzałość: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3510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685800" y="1340768"/>
            <a:ext cx="7772400" cy="2043658"/>
          </a:xfrm>
        </p:spPr>
        <p:txBody>
          <a:bodyPr vert="horz" lIns="91440" tIns="45720" rIns="91440" bIns="45720" rtlCol="0" anchor="b">
            <a:normAutofit fontScale="90000"/>
          </a:bodyPr>
          <a:lstStyle>
            <a:lvl1pPr>
              <a:defRPr lang="pl-PL" dirty="0"/>
            </a:lvl1pPr>
          </a:lstStyle>
          <a:p>
            <a:pPr lvl="0" fontAlgn="b"/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5291916"/>
            <a:ext cx="7086600" cy="369332"/>
          </a:xfrm>
          <a:noFill/>
        </p:spPr>
        <p:txBody>
          <a:bodyPr vert="horz" wrap="square" lIns="91440" tIns="45720" rIns="91440" bIns="45720" rtlCol="0" anchor="b">
            <a:spAutoFit/>
          </a:bodyPr>
          <a:lstStyle>
            <a:lvl1pPr>
              <a:buFontTx/>
              <a:buNone/>
              <a:defRPr lang="pl-PL" sz="1800" i="1">
                <a:solidFill>
                  <a:srgbClr val="002060"/>
                </a:solidFill>
              </a:defRPr>
            </a:lvl1pPr>
          </a:lstStyle>
          <a:p>
            <a:pPr marL="0" lvl="0" indent="0" algn="r">
              <a:buFontTx/>
              <a:buNone/>
            </a:pPr>
            <a:r>
              <a:rPr lang="pl-PL" dirty="0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09.07.2020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47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09.07.2020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6766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09.07.2020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2560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09.07.2020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4180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spcBef>
                <a:spcPts val="0"/>
              </a:spcBef>
              <a:buFont typeface="Arial" charset="0"/>
              <a:buChar char="•"/>
              <a:defRPr sz="2400"/>
            </a:lvl1pPr>
            <a:lvl2pPr marL="742950" indent="-285750">
              <a:spcBef>
                <a:spcPts val="0"/>
              </a:spcBef>
              <a:buFont typeface="Arial" charset="0"/>
              <a:buChar char="•"/>
              <a:defRPr sz="2400"/>
            </a:lvl2pPr>
            <a:lvl3pPr marL="1143000" indent="-228600">
              <a:spcBef>
                <a:spcPts val="0"/>
              </a:spcBef>
              <a:buFont typeface="Arial" charset="0"/>
              <a:buChar char="•"/>
              <a:defRPr sz="2400"/>
            </a:lvl3pPr>
            <a:lvl4pPr marL="1600200" indent="-228600">
              <a:spcBef>
                <a:spcPts val="0"/>
              </a:spcBef>
              <a:buFont typeface="Arial" charset="0"/>
              <a:buChar char="•"/>
              <a:defRPr sz="2400"/>
            </a:lvl4pPr>
            <a:lvl5pPr marL="2057400" indent="-228600">
              <a:spcBef>
                <a:spcPts val="0"/>
              </a:spcBef>
              <a:buFont typeface="Arial" charset="0"/>
              <a:buChar char="•"/>
              <a:defRPr sz="2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09.07.2020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09.07.2020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82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09.07.2020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679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09.07.2020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565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09.07.2020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8868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09.07.2020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8602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09.07.2020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986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32CCD-F55A-4BBE-ACE6-34D0721E9C97}" type="datetimeFigureOut">
              <a:rPr lang="pl-PL" smtClean="0"/>
              <a:t>09.07.2020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591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wojtek@pp.org.p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letterbible.org/search/search.cfm?Criteria=S444&amp;t=TR#s=s_primary_0_1" TargetMode="External"/><Relationship Id="rId2" Type="http://schemas.openxmlformats.org/officeDocument/2006/relationships/hyperlink" Target="https://www.blueletterbible.org/search/search.cfm?Criteria=S5591&amp;t=TR#s=s_primary_0_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lueletterbible.org/search/search.cfm?Criteria=S4559&amp;t=TR#s=s_primary_0_1" TargetMode="External"/><Relationship Id="rId4" Type="http://schemas.openxmlformats.org/officeDocument/2006/relationships/hyperlink" Target="https://www.blueletterbible.org/search/search.cfm?Criteria=S4152&amp;t=TR#s=s_primary_0_1" TargetMode="Externa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hyperlink" Target="http://wojtek.pp.org.pl/32663_morfologia-czlowiek-duchowy" TargetMode="Externa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hyperlink" Target="http://wojtek.pp.org.pl/32668_morfologia-czlowiek-cielesny" TargetMode="Externa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sjp.pwn.pl/sjp/morfologia;2568466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Morfologia chrześcijaństwa</a:t>
            </a:r>
            <a:br>
              <a:rPr lang="pl-PL" dirty="0"/>
            </a:br>
            <a:r>
              <a:rPr lang="pl-PL" dirty="0"/>
              <a:t>w przestrzeni 2D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99592" y="4293096"/>
            <a:ext cx="6872808" cy="1345704"/>
          </a:xfrm>
        </p:spPr>
        <p:txBody>
          <a:bodyPr>
            <a:normAutofit lnSpcReduction="10000"/>
          </a:bodyPr>
          <a:lstStyle/>
          <a:p>
            <a:pPr algn="r"/>
            <a:r>
              <a:rPr lang="pl-PL" sz="2000" dirty="0"/>
              <a:t>W34, </a:t>
            </a:r>
            <a:r>
              <a:rPr lang="pl-PL" sz="2000" dirty="0">
                <a:hlinkClick r:id="rId3"/>
              </a:rPr>
              <a:t>wojtek@pp.org.pl</a:t>
            </a:r>
            <a:endParaRPr lang="pl-PL" sz="2000" dirty="0"/>
          </a:p>
          <a:p>
            <a:pPr algn="r"/>
            <a:br>
              <a:rPr lang="pl-PL" sz="2000" dirty="0"/>
            </a:br>
            <a:r>
              <a:rPr lang="pl-PL" sz="2000" dirty="0"/>
              <a:t>wersja rozwijana z lutego i lipca 2020 – najnowsze więc z niej </a:t>
            </a:r>
            <a:r>
              <a:rPr lang="pl-PL" sz="2000" dirty="0" err="1"/>
              <a:t>forkować</a:t>
            </a:r>
            <a:r>
              <a:rPr lang="pl-PL" sz="2000" dirty="0"/>
              <a:t> inne i ją rozwijać.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3060838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sz="3600" dirty="0"/>
              <a:t>Cel pracy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904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4000" i="1" dirty="0"/>
              <a:t>Poprzez analizę rzeczywistości</a:t>
            </a:r>
            <a:br>
              <a:rPr lang="pl-PL" sz="4000" i="1" dirty="0"/>
            </a:br>
            <a:r>
              <a:rPr lang="pl-PL" sz="4000" i="1" dirty="0"/>
              <a:t>i rozsądzenie jej stanu stworzyć</a:t>
            </a:r>
            <a:br>
              <a:rPr lang="pl-PL" sz="4000" i="1" dirty="0"/>
            </a:br>
            <a:r>
              <a:rPr lang="pl-PL" sz="4000" i="1" dirty="0"/>
              <a:t>model otaczającego mnie świata</a:t>
            </a:r>
            <a:br>
              <a:rPr lang="pl-PL" sz="4000" i="1" dirty="0"/>
            </a:br>
            <a:r>
              <a:rPr lang="pl-PL" sz="4000" i="1" dirty="0"/>
              <a:t>aby nie popełniać błędów </a:t>
            </a:r>
            <a:br>
              <a:rPr lang="pl-PL" sz="4000" i="1" dirty="0"/>
            </a:br>
            <a:r>
              <a:rPr lang="pl-PL" sz="4000" i="1" dirty="0"/>
              <a:t>i działać mądrze.</a:t>
            </a:r>
          </a:p>
        </p:txBody>
      </p:sp>
    </p:spTree>
    <p:extLst>
      <p:ext uri="{BB962C8B-B14F-4D97-AF65-F5344CB8AC3E}">
        <p14:creationId xmlns:p14="http://schemas.microsoft.com/office/powerpoint/2010/main" val="3575123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1E7433-0CF8-4E40-B536-C4B439004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/>
              <a:t>ToDo</a:t>
            </a:r>
            <a:r>
              <a:rPr lang="pl-PL" dirty="0"/>
              <a:t> – poprawić te </a:t>
            </a:r>
            <a:r>
              <a:rPr lang="pl-PL" dirty="0" err="1"/>
              <a:t>slajdt</a:t>
            </a:r>
            <a:r>
              <a:rPr lang="pl-PL" dirty="0"/>
              <a:t> z tekstem pisma aby dało się czytać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182729-2D26-7A49-937D-E658BCF84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621645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1Kor 2:12-3:3 </a:t>
            </a:r>
            <a:r>
              <a:rPr lang="pl-PL" dirty="0" err="1"/>
              <a:t>tpnp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628800"/>
            <a:ext cx="2985739" cy="5112568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348880"/>
            <a:ext cx="36322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1768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Pojęcia, których używam</a:t>
            </a:r>
            <a:br>
              <a:rPr lang="pl-PL" dirty="0"/>
            </a:br>
            <a:r>
              <a:rPr lang="mr-IN" dirty="0"/>
              <a:t>…</a:t>
            </a:r>
            <a:r>
              <a:rPr lang="pl-PL" dirty="0"/>
              <a:t> i linki do </a:t>
            </a:r>
            <a:r>
              <a:rPr lang="pl-PL" i="1" dirty="0"/>
              <a:t>Blue </a:t>
            </a:r>
            <a:r>
              <a:rPr lang="pl-PL" i="1" dirty="0" err="1"/>
              <a:t>Letter</a:t>
            </a:r>
            <a:r>
              <a:rPr lang="pl-PL" i="1" dirty="0"/>
              <a:t> Biblie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Człowiek zmysłowy </a:t>
            </a:r>
            <a:br>
              <a:rPr lang="pl-PL" sz="2400" dirty="0"/>
            </a:br>
            <a:r>
              <a:rPr lang="pl-PL" sz="2400" dirty="0" err="1"/>
              <a:t>ψυχικός</a:t>
            </a:r>
            <a:r>
              <a:rPr lang="pl-PL" sz="2400" dirty="0"/>
              <a:t> </a:t>
            </a:r>
            <a:r>
              <a:rPr lang="pl-PL" sz="2400" dirty="0" err="1"/>
              <a:t>ἄνθρω</a:t>
            </a:r>
            <a:r>
              <a:rPr lang="pl-PL" sz="2400" dirty="0"/>
              <a:t>π</a:t>
            </a:r>
            <a:r>
              <a:rPr lang="pl-PL" sz="2400" dirty="0" err="1"/>
              <a:t>ος</a:t>
            </a:r>
            <a:r>
              <a:rPr lang="pl-PL" sz="2400" dirty="0"/>
              <a:t> - </a:t>
            </a:r>
            <a:r>
              <a:rPr lang="pl-PL" sz="2400" dirty="0" err="1"/>
              <a:t>psychikos</a:t>
            </a:r>
            <a:r>
              <a:rPr lang="pl-PL" sz="2400" dirty="0"/>
              <a:t> </a:t>
            </a:r>
            <a:r>
              <a:rPr lang="pl-PL" sz="2400" dirty="0" err="1"/>
              <a:t>anthrōpos</a:t>
            </a:r>
            <a:r>
              <a:rPr lang="pl-PL" sz="2400" dirty="0"/>
              <a:t> </a:t>
            </a:r>
            <a:br>
              <a:rPr lang="pl-PL" sz="2400" dirty="0"/>
            </a:br>
            <a:r>
              <a:rPr lang="pl-PL" sz="2400" dirty="0">
                <a:hlinkClick r:id="rId2"/>
              </a:rPr>
              <a:t>S5591</a:t>
            </a:r>
            <a:r>
              <a:rPr lang="pl-PL" sz="2400" dirty="0"/>
              <a:t> </a:t>
            </a:r>
            <a:r>
              <a:rPr lang="pl-PL" sz="2400" dirty="0">
                <a:hlinkClick r:id="rId3"/>
              </a:rPr>
              <a:t>S444</a:t>
            </a:r>
            <a:endParaRPr lang="pl-PL" sz="2400" dirty="0"/>
          </a:p>
          <a:p>
            <a:r>
              <a:rPr lang="pl-PL" sz="2400" dirty="0"/>
              <a:t>Człowiek duchowy</a:t>
            </a:r>
            <a:br>
              <a:rPr lang="pl-PL" sz="2400" dirty="0"/>
            </a:br>
            <a:r>
              <a:rPr lang="pl-PL" sz="2400" dirty="0"/>
              <a:t>π</a:t>
            </a:r>
            <a:r>
              <a:rPr lang="pl-PL" sz="2400" dirty="0" err="1"/>
              <a:t>νευμ</a:t>
            </a:r>
            <a:r>
              <a:rPr lang="pl-PL" sz="2400" dirty="0"/>
              <a:t>α</a:t>
            </a:r>
            <a:r>
              <a:rPr lang="pl-PL" sz="2400" dirty="0" err="1"/>
              <a:t>τικοις</a:t>
            </a:r>
            <a:r>
              <a:rPr lang="pl-PL" sz="2400" dirty="0"/>
              <a:t> – </a:t>
            </a:r>
            <a:r>
              <a:rPr lang="pl-PL" sz="2400" dirty="0" err="1"/>
              <a:t>pneumatikois</a:t>
            </a:r>
            <a:r>
              <a:rPr lang="pl-PL" sz="2400" dirty="0"/>
              <a:t> </a:t>
            </a:r>
            <a:br>
              <a:rPr lang="pl-PL" sz="2400" dirty="0"/>
            </a:br>
            <a:r>
              <a:rPr lang="pl-PL" sz="2400" dirty="0">
                <a:hlinkClick r:id="rId4"/>
              </a:rPr>
              <a:t>S4152</a:t>
            </a:r>
            <a:endParaRPr lang="pl-PL" sz="2400" dirty="0"/>
          </a:p>
          <a:p>
            <a:r>
              <a:rPr lang="pl-PL" sz="2400" dirty="0"/>
              <a:t>Człowiek cielesny </a:t>
            </a:r>
            <a:br>
              <a:rPr lang="pl-PL" sz="2400" dirty="0"/>
            </a:br>
            <a:r>
              <a:rPr lang="pl-PL" sz="2400" dirty="0" err="1"/>
              <a:t>σ</a:t>
            </a:r>
            <a:r>
              <a:rPr lang="pl-PL" sz="2400" dirty="0"/>
              <a:t>α</a:t>
            </a:r>
            <a:r>
              <a:rPr lang="pl-PL" sz="2400" dirty="0" err="1"/>
              <a:t>ρκικοις</a:t>
            </a:r>
            <a:r>
              <a:rPr lang="pl-PL" sz="2400" dirty="0"/>
              <a:t> - </a:t>
            </a:r>
            <a:r>
              <a:rPr lang="pl-PL" sz="2400" dirty="0" err="1"/>
              <a:t>sarkikois</a:t>
            </a:r>
            <a:r>
              <a:rPr lang="pl-PL" sz="2400" dirty="0"/>
              <a:t> </a:t>
            </a:r>
            <a:br>
              <a:rPr lang="pl-PL" sz="2400" dirty="0"/>
            </a:br>
            <a:r>
              <a:rPr lang="pl-PL" sz="2400" dirty="0">
                <a:hlinkClick r:id="rId5"/>
              </a:rPr>
              <a:t>S4559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63178125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Trzy rodzaje ludzi wg 1Kor2:14-3:3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3434"/>
            <a:ext cx="3574040" cy="1671870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784605" y="4082375"/>
            <a:ext cx="2179883" cy="1362849"/>
          </a:xfrm>
          <a:prstGeom prst="roundRect">
            <a:avLst>
              <a:gd name="adj" fmla="val 21801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Chrześcijanie</a:t>
            </a:r>
            <a:br>
              <a:rPr lang="pl-PL" sz="2400" b="1" dirty="0">
                <a:solidFill>
                  <a:schemeClr val="tx1"/>
                </a:solidFill>
              </a:rPr>
            </a:br>
            <a:r>
              <a:rPr lang="pl-PL" sz="2400" b="1" dirty="0">
                <a:solidFill>
                  <a:schemeClr val="tx1"/>
                </a:solidFill>
              </a:rPr>
              <a:t>duchowi</a:t>
            </a:r>
            <a:br>
              <a:rPr lang="pl-PL" sz="2400" b="1" dirty="0">
                <a:solidFill>
                  <a:schemeClr val="tx1"/>
                </a:solidFill>
              </a:rPr>
            </a:br>
            <a:r>
              <a:rPr lang="pl-PL" sz="2400" b="1" dirty="0">
                <a:solidFill>
                  <a:schemeClr val="tx1"/>
                </a:solidFill>
              </a:rPr>
              <a:t>1Kor 2:15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748178" y="5529428"/>
            <a:ext cx="2956392" cy="1047988"/>
          </a:xfrm>
          <a:prstGeom prst="roundRect">
            <a:avLst>
              <a:gd name="adj" fmla="val 36005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Chrześcijanie</a:t>
            </a:r>
            <a:br>
              <a:rPr lang="pl-PL" sz="2400" b="1" dirty="0">
                <a:solidFill>
                  <a:schemeClr val="tx1"/>
                </a:solidFill>
              </a:rPr>
            </a:br>
            <a:r>
              <a:rPr lang="pl-PL" sz="2400" b="1" dirty="0">
                <a:solidFill>
                  <a:schemeClr val="tx1"/>
                </a:solidFill>
              </a:rPr>
              <a:t>cieleśni 1Kor 3:3</a:t>
            </a: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889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889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Tekstowe 11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13" name="PoleTekstowe 12"/>
          <p:cNvSpPr txBox="1"/>
          <p:nvPr/>
        </p:nvSpPr>
        <p:spPr>
          <a:xfrm>
            <a:off x="4722889" y="4493434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14" name="PoleTekstowe 13"/>
          <p:cNvSpPr txBox="1"/>
          <p:nvPr/>
        </p:nvSpPr>
        <p:spPr>
          <a:xfrm>
            <a:off x="6307065" y="300029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6" name="PoleTekstowe 5"/>
          <p:cNvSpPr txBox="1"/>
          <p:nvPr/>
        </p:nvSpPr>
        <p:spPr>
          <a:xfrm>
            <a:off x="795572" y="2476164"/>
            <a:ext cx="30993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Naturalni (zmysłowi)</a:t>
            </a:r>
            <a:br>
              <a:rPr lang="pl-PL" sz="2400" b="1" dirty="0"/>
            </a:br>
            <a:r>
              <a:rPr lang="pl-PL" sz="2400" i="1" dirty="0"/>
              <a:t> </a:t>
            </a:r>
            <a:r>
              <a:rPr lang="pl-PL" sz="2400" i="1" dirty="0" err="1"/>
              <a:t>ψυχικός</a:t>
            </a:r>
            <a:r>
              <a:rPr lang="pl-PL" sz="2400" i="1" dirty="0"/>
              <a:t> </a:t>
            </a:r>
            <a:r>
              <a:rPr lang="pl-PL" sz="2400" i="1" dirty="0" err="1"/>
              <a:t>ἄνθρω</a:t>
            </a:r>
            <a:r>
              <a:rPr lang="pl-PL" sz="2400" i="1" dirty="0"/>
              <a:t>π</a:t>
            </a:r>
            <a:r>
              <a:rPr lang="pl-PL" sz="2400" i="1" dirty="0" err="1"/>
              <a:t>ος</a:t>
            </a:r>
            <a:r>
              <a:rPr lang="pl-PL" sz="2400" i="1" dirty="0"/>
              <a:t>, </a:t>
            </a:r>
            <a:r>
              <a:rPr lang="pl-PL" sz="2400" i="1" dirty="0" err="1"/>
              <a:t>psychikos</a:t>
            </a:r>
            <a:r>
              <a:rPr lang="pl-PL" sz="2400" i="1" dirty="0"/>
              <a:t> </a:t>
            </a:r>
            <a:r>
              <a:rPr lang="pl-PL" sz="2400" i="1" dirty="0" err="1"/>
              <a:t>anthrōpos</a:t>
            </a:r>
            <a:r>
              <a:rPr lang="pl-PL" sz="2400" i="1" dirty="0"/>
              <a:t> </a:t>
            </a:r>
            <a:br>
              <a:rPr lang="pl-PL" sz="2400" b="1" dirty="0"/>
            </a:br>
            <a:r>
              <a:rPr lang="pl-PL" sz="2400" b="1" dirty="0"/>
              <a:t>1Kor 2:14</a:t>
            </a:r>
          </a:p>
          <a:p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33003213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Człowiek zmysłowy, człowiek duchowy</a:t>
            </a:r>
            <a:br>
              <a:rPr lang="pl-PL" dirty="0"/>
            </a:br>
            <a:r>
              <a:rPr lang="pl-PL" dirty="0"/>
              <a:t>w UBG </a:t>
            </a:r>
            <a:r>
              <a:rPr lang="mr-IN" dirty="0"/>
              <a:t>–</a:t>
            </a:r>
            <a:r>
              <a:rPr lang="pl-PL" dirty="0"/>
              <a:t> tu jest problem!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(14)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Lecz </a:t>
            </a:r>
            <a:r>
              <a:rPr lang="pl-PL" b="1" i="1" dirty="0">
                <a:solidFill>
                  <a:schemeClr val="accent1">
                    <a:lumMod val="50000"/>
                  </a:schemeClr>
                </a:solidFill>
              </a:rPr>
              <a:t>cielesny </a:t>
            </a:r>
            <a:r>
              <a:rPr lang="pl-PL" b="1" i="1" dirty="0">
                <a:solidFill>
                  <a:srgbClr val="FF0000"/>
                </a:solidFill>
              </a:rPr>
              <a:t>(?!)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i="1" dirty="0"/>
              <a:t>[ </a:t>
            </a:r>
            <a:r>
              <a:rPr lang="pl-PL" i="1" dirty="0" err="1"/>
              <a:t>ψυχικός</a:t>
            </a:r>
            <a:r>
              <a:rPr lang="pl-PL" i="1" dirty="0"/>
              <a:t> </a:t>
            </a:r>
            <a:r>
              <a:rPr lang="pl-PL" i="1" dirty="0" err="1"/>
              <a:t>ἄνθρω</a:t>
            </a:r>
            <a:r>
              <a:rPr lang="pl-PL" i="1" dirty="0"/>
              <a:t>π</a:t>
            </a:r>
            <a:r>
              <a:rPr lang="pl-PL" i="1" dirty="0" err="1"/>
              <a:t>ος</a:t>
            </a:r>
            <a:r>
              <a:rPr lang="pl-PL" i="1" dirty="0"/>
              <a:t>, </a:t>
            </a:r>
            <a:r>
              <a:rPr lang="pl-PL" i="1" dirty="0" err="1"/>
              <a:t>psychikos</a:t>
            </a:r>
            <a:r>
              <a:rPr lang="pl-PL" i="1" dirty="0"/>
              <a:t> </a:t>
            </a:r>
            <a:r>
              <a:rPr lang="pl-PL" i="1" dirty="0" err="1"/>
              <a:t>anthrōpos</a:t>
            </a:r>
            <a:r>
              <a:rPr lang="pl-PL" i="1" dirty="0"/>
              <a:t> - </a:t>
            </a:r>
            <a:r>
              <a:rPr lang="pl-PL" dirty="0"/>
              <a:t>zmysłowy</a:t>
            </a:r>
            <a:r>
              <a:rPr lang="pl-PL" i="1" dirty="0"/>
              <a:t> ]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człowiek nie pojmuje tych rzeczy, które są Ducha Bożego. Są bowiem dla niego głupstwem i nie może ich poznać, ponieważ rozsądza się je duchowo.</a:t>
            </a:r>
          </a:p>
          <a:p>
            <a:pPr marL="0" indent="0">
              <a:buNone/>
            </a:pP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(15)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Człowiek </a:t>
            </a:r>
            <a:r>
              <a:rPr lang="pl-PL" b="1" i="1" dirty="0">
                <a:solidFill>
                  <a:schemeClr val="accent1">
                    <a:lumMod val="50000"/>
                  </a:schemeClr>
                </a:solidFill>
              </a:rPr>
              <a:t>duchowy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i="1" dirty="0"/>
              <a:t>[ π</a:t>
            </a:r>
            <a:r>
              <a:rPr lang="pl-PL" i="1" dirty="0" err="1"/>
              <a:t>νευμ</a:t>
            </a:r>
            <a:r>
              <a:rPr lang="pl-PL" i="1" dirty="0"/>
              <a:t>α</a:t>
            </a:r>
            <a:r>
              <a:rPr lang="pl-PL" i="1" dirty="0" err="1"/>
              <a:t>τικός</a:t>
            </a:r>
            <a:r>
              <a:rPr lang="pl-PL" i="1" dirty="0"/>
              <a:t> </a:t>
            </a:r>
            <a:r>
              <a:rPr lang="pl-PL" i="1" dirty="0" err="1"/>
              <a:t>pneumatikos</a:t>
            </a:r>
            <a:r>
              <a:rPr lang="pl-PL" i="1" dirty="0"/>
              <a:t> ]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zaś rozsądza wszystko, lecz sam przez nikogo nie jest sądzony. </a:t>
            </a: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(16)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Kto bowiem poznał umysł Pana? Kto go będzie pouczał? Ale my mamy umysł Chrystusa.</a:t>
            </a:r>
          </a:p>
          <a:p>
            <a:pPr marL="0" indent="0">
              <a:buNone/>
            </a:pP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				 1Kor 2:14-16 </a:t>
            </a:r>
            <a:r>
              <a:rPr lang="pl-PL" i="1" dirty="0" err="1">
                <a:solidFill>
                  <a:schemeClr val="accent1">
                    <a:lumMod val="50000"/>
                  </a:schemeClr>
                </a:solidFill>
              </a:rPr>
              <a:t>ubg</a:t>
            </a:r>
            <a:endParaRPr lang="pl-PL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oleTekstowe 4"/>
          <p:cNvSpPr txBox="1"/>
          <p:nvPr/>
        </p:nvSpPr>
        <p:spPr>
          <a:xfrm>
            <a:off x="228600" y="6103956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/>
              <a:t>https</a:t>
            </a:r>
            <a:r>
              <a:rPr lang="pl-PL" sz="1000" dirty="0"/>
              <a:t>://</a:t>
            </a:r>
            <a:r>
              <a:rPr lang="pl-PL" sz="1000" dirty="0" err="1"/>
              <a:t>biblia.apologetyka.com</a:t>
            </a:r>
            <a:r>
              <a:rPr lang="pl-PL" sz="1000" dirty="0"/>
              <a:t>/read?utf8=✓&amp;q=1kor2%3A14-16&amp;bible%5B%5D=eib&amp;bible%5B%5D=bg&amp;bible%5B%5D=pau&amp;bible%5B%5D=bp&amp;bible%5B%5D=bt5&amp;bible%5B%5D=bw&amp;bible%5B%5D=psz&amp;bible%5B%5D=</a:t>
            </a:r>
            <a:r>
              <a:rPr lang="pl-PL" sz="1000" dirty="0" err="1"/>
              <a:t>ubg&amp;fmt</a:t>
            </a:r>
            <a:r>
              <a:rPr lang="pl-PL" sz="1000" dirty="0"/>
              <a:t>=&amp;</a:t>
            </a:r>
            <a:r>
              <a:rPr lang="pl-PL" sz="1000" dirty="0" err="1"/>
              <a:t>num</a:t>
            </a:r>
            <a:r>
              <a:rPr lang="pl-PL" sz="1000" dirty="0"/>
              <a:t>=&amp;</a:t>
            </a:r>
            <a:r>
              <a:rPr lang="pl-PL" sz="1000" dirty="0" err="1"/>
              <a:t>codes</a:t>
            </a:r>
            <a:r>
              <a:rPr lang="pl-PL" sz="1000" dirty="0"/>
              <a:t>=0</a:t>
            </a:r>
          </a:p>
          <a:p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439671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Człowiek zmysłowy, człowiek duchowy</a:t>
            </a:r>
            <a:br>
              <a:rPr lang="pl-PL" dirty="0"/>
            </a:br>
            <a:r>
              <a:rPr lang="pl-PL" dirty="0"/>
              <a:t>w EIB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i="1" baseline="30000" dirty="0"/>
              <a:t>(14)</a:t>
            </a:r>
            <a:r>
              <a:rPr lang="pl-PL" i="1" dirty="0"/>
              <a:t> Człowiek </a:t>
            </a:r>
            <a:r>
              <a:rPr lang="pl-PL" b="1" i="1" dirty="0"/>
              <a:t>zmysłowy</a:t>
            </a:r>
            <a:r>
              <a:rPr lang="pl-PL" i="1" dirty="0"/>
              <a:t> nie przyjmuje spraw Ducha Bożego. Są one dla niego głupstwem, nie jest w stanie ich pojąć, gdyż trzeba je duchowo rozsądzać.</a:t>
            </a:r>
          </a:p>
          <a:p>
            <a:pPr marL="0" indent="0">
              <a:buNone/>
            </a:pPr>
            <a:r>
              <a:rPr lang="pl-PL" i="1" baseline="30000" dirty="0"/>
              <a:t>(15)</a:t>
            </a:r>
            <a:r>
              <a:rPr lang="pl-PL" i="1" dirty="0"/>
              <a:t> Człowiek </a:t>
            </a:r>
            <a:r>
              <a:rPr lang="pl-PL" b="1" i="1" dirty="0"/>
              <a:t>duchowy</a:t>
            </a:r>
            <a:r>
              <a:rPr lang="pl-PL" i="1" dirty="0"/>
              <a:t> natomiast rozsądza wszystko, sam jednak pozostaje poza ocenami. </a:t>
            </a:r>
            <a:r>
              <a:rPr lang="pl-PL" i="1" baseline="30000" dirty="0"/>
              <a:t>(16)</a:t>
            </a:r>
            <a:r>
              <a:rPr lang="pl-PL" i="1" dirty="0"/>
              <a:t> Bo kto poznał myśl Pana , tak by Go pouczać? My natomiast jesteśmy myśli Chrystusowej.</a:t>
            </a:r>
          </a:p>
          <a:p>
            <a:pPr marL="0" indent="0">
              <a:buNone/>
            </a:pPr>
            <a:r>
              <a:rPr lang="pl-PL" i="1" dirty="0"/>
              <a:t>				 1Kor 2:14-16 </a:t>
            </a:r>
            <a:r>
              <a:rPr lang="pl-PL" i="1" dirty="0" err="1"/>
              <a:t>eib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174561932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Człowiek duchowy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457200" y="2060848"/>
            <a:ext cx="6004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hlinkClick r:id="rId2"/>
              </a:rPr>
              <a:t>http</a:t>
            </a:r>
            <a:r>
              <a:rPr lang="pl-PL" dirty="0">
                <a:hlinkClick r:id="rId2"/>
              </a:rPr>
              <a:t>://wojtek.pp.org.pl/32663_morfologia-czlowiek-duchowy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718512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Człowiek cielesny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457200" y="1844824"/>
            <a:ext cx="584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hlinkClick r:id="rId2"/>
              </a:rPr>
              <a:t>http://wojtek.pp.org.pl/32668_morfologia-czlowiek-cielesny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20596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Kim jestem?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627784" y="4682519"/>
            <a:ext cx="5830416" cy="978729"/>
          </a:xfrm>
        </p:spPr>
        <p:txBody>
          <a:bodyPr/>
          <a:lstStyle/>
          <a:p>
            <a:r>
              <a:rPr lang="pl-PL" dirty="0"/>
              <a:t>	Jeśli ktoś pragnie biskupstwa, pragnie dobrego dzieła.</a:t>
            </a:r>
            <a:br>
              <a:rPr lang="pl-PL" dirty="0"/>
            </a:br>
            <a:r>
              <a:rPr lang="pl-PL" dirty="0"/>
              <a:t>Biskup więc ma być </a:t>
            </a:r>
            <a:r>
              <a:rPr lang="mr-IN" dirty="0"/>
              <a:t>…</a:t>
            </a:r>
            <a:endParaRPr lang="pl-PL" dirty="0"/>
          </a:p>
          <a:p>
            <a:r>
              <a:rPr lang="pl-PL" dirty="0"/>
              <a:t>						1Tym3:1nn</a:t>
            </a:r>
          </a:p>
        </p:txBody>
      </p:sp>
    </p:spTree>
    <p:extLst>
      <p:ext uri="{BB962C8B-B14F-4D97-AF65-F5344CB8AC3E}">
        <p14:creationId xmlns:p14="http://schemas.microsoft.com/office/powerpoint/2010/main" val="53636050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6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7" name="Prostokąt zaokrąglony 10"/>
          <p:cNvSpPr/>
          <p:nvPr/>
        </p:nvSpPr>
        <p:spPr>
          <a:xfrm>
            <a:off x="5435325" y="4583347"/>
            <a:ext cx="1272542" cy="759103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Dzieci</a:t>
            </a:r>
            <a:endParaRPr lang="pl-PL" dirty="0"/>
          </a:p>
        </p:txBody>
      </p:sp>
      <p:sp>
        <p:nvSpPr>
          <p:cNvPr id="10" name="Strzałka w prawo 9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Strzałka w prawo 1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6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366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/>
              <a:t>Rysunek #1:</a:t>
            </a:r>
            <a:br>
              <a:rPr lang="pl-PL" sz="3200" dirty="0"/>
            </a:br>
            <a:r>
              <a:rPr lang="pl-PL" sz="3200" dirty="0"/>
              <a:t>		luty ‘2018</a:t>
            </a:r>
            <a:br>
              <a:rPr lang="pl-PL" sz="3200" dirty="0"/>
            </a:br>
            <a:r>
              <a:rPr lang="pl-PL" sz="3200" dirty="0"/>
              <a:t>			ćwiczę sobie grafikę w SVG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72816"/>
            <a:ext cx="5959624" cy="4959620"/>
          </a:xfrm>
          <a:ln>
            <a:solidFill>
              <a:schemeClr val="accent1"/>
            </a:solidFill>
          </a:ln>
        </p:spPr>
      </p:pic>
      <p:sp>
        <p:nvSpPr>
          <p:cNvPr id="4" name="PoleTekstowe 3"/>
          <p:cNvSpPr txBox="1"/>
          <p:nvPr/>
        </p:nvSpPr>
        <p:spPr>
          <a:xfrm rot="20118542">
            <a:off x="-85849" y="2176070"/>
            <a:ext cx="3863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A </a:t>
            </a:r>
            <a:r>
              <a:rPr lang="pl-PL" sz="2800" b="1" dirty="0" err="1">
                <a:solidFill>
                  <a:srgbClr val="FF0000"/>
                </a:solidFill>
              </a:rPr>
              <a:t>feee</a:t>
            </a:r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  <a:p>
            <a:r>
              <a:rPr lang="pl-PL" sz="2800" b="1" dirty="0">
                <a:solidFill>
                  <a:srgbClr val="FF0000"/>
                </a:solidFill>
              </a:rPr>
              <a:t>	to jest brzydkie</a:t>
            </a:r>
          </a:p>
        </p:txBody>
      </p:sp>
    </p:spTree>
    <p:extLst>
      <p:ext uri="{BB962C8B-B14F-4D97-AF65-F5344CB8AC3E}">
        <p14:creationId xmlns:p14="http://schemas.microsoft.com/office/powerpoint/2010/main" val="156581835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Kim jestem?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Starszy </a:t>
            </a:r>
            <a:r>
              <a:rPr lang="mr-IN" dirty="0"/>
              <a:t>–</a:t>
            </a:r>
            <a:r>
              <a:rPr lang="pl-PL" dirty="0"/>
              <a:t> młodszy ?</a:t>
            </a:r>
          </a:p>
          <a:p>
            <a:r>
              <a:rPr lang="pl-PL" dirty="0"/>
              <a:t>Biskup?</a:t>
            </a:r>
          </a:p>
          <a:p>
            <a:r>
              <a:rPr lang="pl-PL" dirty="0"/>
              <a:t>Dziecko </a:t>
            </a:r>
            <a:r>
              <a:rPr lang="mr-IN" dirty="0"/>
              <a:t>–</a:t>
            </a:r>
            <a:r>
              <a:rPr lang="pl-PL" dirty="0"/>
              <a:t> dorosły</a:t>
            </a:r>
          </a:p>
          <a:p>
            <a:r>
              <a:rPr lang="pl-PL" dirty="0"/>
              <a:t>Nowonarodzony </a:t>
            </a:r>
            <a:r>
              <a:rPr lang="mr-IN" dirty="0"/>
              <a:t>–</a:t>
            </a:r>
            <a:r>
              <a:rPr lang="pl-PL" dirty="0"/>
              <a:t> niemowlak </a:t>
            </a:r>
            <a:r>
              <a:rPr lang="mr-IN" dirty="0"/>
              <a:t>–</a:t>
            </a:r>
            <a:r>
              <a:rPr lang="pl-PL" dirty="0"/>
              <a:t> dziecko </a:t>
            </a:r>
            <a:r>
              <a:rPr lang="mr-IN" dirty="0"/>
              <a:t>–</a:t>
            </a:r>
            <a:r>
              <a:rPr lang="pl-PL" dirty="0"/>
              <a:t> młodzieniec </a:t>
            </a:r>
            <a:r>
              <a:rPr lang="mr-IN" dirty="0"/>
              <a:t>–</a:t>
            </a:r>
            <a:r>
              <a:rPr lang="pl-PL" dirty="0"/>
              <a:t> dojrzały </a:t>
            </a:r>
            <a:r>
              <a:rPr lang="mr-IN" dirty="0"/>
              <a:t>–</a:t>
            </a:r>
            <a:r>
              <a:rPr lang="pl-PL" dirty="0"/>
              <a:t> stary albo starszy?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130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Biskup - propozycja #1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/>
              <a:t>Biskup</a:t>
            </a:r>
            <a:r>
              <a:rPr lang="pl-PL" sz="2400" dirty="0"/>
              <a:t> (łac. </a:t>
            </a:r>
            <a:r>
              <a:rPr lang="pl-PL" sz="2400" dirty="0" err="1"/>
              <a:t>episcopus</a:t>
            </a:r>
            <a:r>
              <a:rPr lang="pl-PL" sz="2400" dirty="0"/>
              <a:t> z gr. </a:t>
            </a:r>
            <a:r>
              <a:rPr lang="pl-PL" sz="2400" dirty="0" err="1"/>
              <a:t>ἐ</a:t>
            </a:r>
            <a:r>
              <a:rPr lang="pl-PL" sz="2400" dirty="0"/>
              <a:t>π</a:t>
            </a:r>
            <a:r>
              <a:rPr lang="pl-PL" sz="2400" dirty="0" err="1"/>
              <a:t>ίσκο</a:t>
            </a:r>
            <a:r>
              <a:rPr lang="pl-PL" sz="2400" dirty="0"/>
              <a:t>π</a:t>
            </a:r>
            <a:r>
              <a:rPr lang="pl-PL" sz="2400" dirty="0" err="1"/>
              <a:t>ος</a:t>
            </a:r>
            <a:r>
              <a:rPr lang="pl-PL" sz="2400" dirty="0"/>
              <a:t> </a:t>
            </a:r>
            <a:r>
              <a:rPr lang="pl-PL" sz="2400" dirty="0" err="1"/>
              <a:t>episkopos</a:t>
            </a:r>
            <a:r>
              <a:rPr lang="pl-PL" sz="2400" dirty="0"/>
              <a:t>: nadzorca, opiekun) – w Kościołach chrześcijańskich duchowny o najwyższych </a:t>
            </a:r>
            <a:r>
              <a:rPr lang="pl-PL" sz="2400" i="1" dirty="0"/>
              <a:t>święceniach</a:t>
            </a:r>
            <a:r>
              <a:rPr lang="pl-PL" sz="2400" dirty="0"/>
              <a:t> (???). Urząd kościelny w Kościele katolickim, Kościołach starokatolickich i w kościołach prawosławnych uznawany za najwyższy stopień </a:t>
            </a:r>
            <a:r>
              <a:rPr lang="pl-PL" sz="2400" u="sng" dirty="0"/>
              <a:t>sakramentu</a:t>
            </a:r>
            <a:r>
              <a:rPr lang="pl-PL" sz="2400" dirty="0"/>
              <a:t> (???) kapłaństwa.</a:t>
            </a:r>
          </a:p>
          <a:p>
            <a:pPr marL="0" indent="0"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43194736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Biskup - propozycja #2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baseline="30000" dirty="0"/>
              <a:t>(1)</a:t>
            </a:r>
            <a:r>
              <a:rPr lang="pl-PL" dirty="0"/>
              <a:t> Starszych, którzy są wśród was, proszę jako również starszy i świadek cierpień Chrystusa oraz uczestnik chwały, która ma się objawić: </a:t>
            </a:r>
            <a:r>
              <a:rPr lang="pl-PL" baseline="30000" dirty="0"/>
              <a:t>(2)</a:t>
            </a:r>
            <a:r>
              <a:rPr lang="pl-PL" dirty="0"/>
              <a:t> Paście stado Boga, które jest wśród was, doglądając go nie z przymusu, ale dobrowolnie, nie dla brudnego zysku, ale z ochotą; </a:t>
            </a:r>
            <a:r>
              <a:rPr lang="pl-PL" baseline="30000" dirty="0"/>
              <a:t>(3)</a:t>
            </a:r>
            <a:r>
              <a:rPr lang="pl-PL" dirty="0"/>
              <a:t> I nie jak ci, którzy panują nad dziedzictwem </a:t>
            </a:r>
            <a:r>
              <a:rPr lang="pl-PL" i="1" dirty="0"/>
              <a:t>Pana</a:t>
            </a:r>
            <a:r>
              <a:rPr lang="pl-PL" dirty="0"/>
              <a:t>, lecz jako wzór dla stada. </a:t>
            </a:r>
            <a:r>
              <a:rPr lang="pl-PL" baseline="30000" dirty="0"/>
              <a:t>(4)</a:t>
            </a:r>
            <a:r>
              <a:rPr lang="pl-PL" dirty="0"/>
              <a:t> A gdy się objawi Najwyższy Pasterz, otrzymacie niewiędnącą koronę chwały. </a:t>
            </a:r>
            <a:r>
              <a:rPr lang="pl-PL" baseline="30000" dirty="0"/>
              <a:t>(5)</a:t>
            </a:r>
            <a:r>
              <a:rPr lang="pl-PL" dirty="0"/>
              <a:t> Podobnie młodsi, bądźcie poddani starszym. Wszyscy zaś wobec siebie bądźcie poddani. Przyobleczcie się w pokorę, gdyż Bóg pysznym się sprzeciwia, a pokornym łaskę daje.</a:t>
            </a:r>
            <a:br>
              <a:rPr lang="pl-PL" dirty="0"/>
            </a:br>
            <a:r>
              <a:rPr lang="pl-PL" dirty="0"/>
              <a:t>						1P 5:1-5 </a:t>
            </a:r>
            <a:r>
              <a:rPr lang="pl-PL" dirty="0" err="1"/>
              <a:t>ubg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673112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1P 5:1-5 ubg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/>
              <a:t>(1) Starszych, którzy są wśród was, proszę jako również starszy i świadek cierpień Chrystusa oraz uczestnik chwały, która ma się objawić:</a:t>
            </a:r>
          </a:p>
          <a:p>
            <a:pPr lvl="1"/>
            <a:r>
              <a:rPr lang="pl-PL" dirty="0"/>
              <a:t>(2) Paście stado Boga, które jest wśród was, </a:t>
            </a:r>
          </a:p>
          <a:p>
            <a:pPr lvl="2"/>
            <a:r>
              <a:rPr lang="pl-PL" dirty="0"/>
              <a:t>doglądając go </a:t>
            </a:r>
          </a:p>
          <a:p>
            <a:pPr lvl="3"/>
            <a:r>
              <a:rPr lang="pl-PL" dirty="0"/>
              <a:t>nie z przymusu, ale </a:t>
            </a:r>
          </a:p>
          <a:p>
            <a:pPr lvl="3"/>
            <a:r>
              <a:rPr lang="pl-PL" dirty="0"/>
              <a:t>dobrowolnie, </a:t>
            </a:r>
          </a:p>
          <a:p>
            <a:pPr lvl="3"/>
            <a:r>
              <a:rPr lang="pl-PL" dirty="0"/>
              <a:t>nie dla brudnego zysku, </a:t>
            </a:r>
          </a:p>
          <a:p>
            <a:pPr lvl="3"/>
            <a:r>
              <a:rPr lang="pl-PL" dirty="0"/>
              <a:t>ale z ochotą;</a:t>
            </a:r>
          </a:p>
          <a:p>
            <a:pPr lvl="3"/>
            <a:r>
              <a:rPr lang="pl-PL" dirty="0"/>
              <a:t> (3) I nie jak ci, którzy panują nad dziedzictwem Pana, lecz </a:t>
            </a:r>
          </a:p>
          <a:p>
            <a:pPr lvl="3"/>
            <a:r>
              <a:rPr lang="pl-PL" dirty="0"/>
              <a:t>jako wzór dla stada.</a:t>
            </a:r>
          </a:p>
          <a:p>
            <a:pPr lvl="1"/>
            <a:r>
              <a:rPr lang="pl-PL" dirty="0"/>
              <a:t>(4) A gdy się objawi Najwyższy Pasterz, otrzymacie niewiędnącą koronę chwały.</a:t>
            </a:r>
          </a:p>
          <a:p>
            <a:r>
              <a:rPr lang="pl-PL" dirty="0"/>
              <a:t> (5) Podobnie młodsi,</a:t>
            </a:r>
          </a:p>
          <a:p>
            <a:pPr lvl="1"/>
            <a:r>
              <a:rPr lang="pl-PL" dirty="0"/>
              <a:t>bądźcie poddani starszym. </a:t>
            </a:r>
          </a:p>
          <a:p>
            <a:r>
              <a:rPr lang="pl-PL" dirty="0"/>
              <a:t>Wszyscy zaś wobec siebie bądźcie poddani. Przyobleczcie się w pokorę, gdyż Bóg pysznym się sprzeciwia, a pokornym łaskę daje.</a:t>
            </a:r>
          </a:p>
        </p:txBody>
      </p:sp>
    </p:spTree>
    <p:extLst>
      <p:ext uri="{BB962C8B-B14F-4D97-AF65-F5344CB8AC3E}">
        <p14:creationId xmlns:p14="http://schemas.microsoft.com/office/powerpoint/2010/main" val="183765604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Temat #5:</a:t>
            </a:r>
            <a:br>
              <a:rPr lang="pl-PL" dirty="0"/>
            </a:br>
            <a:r>
              <a:rPr lang="pl-PL" b="1" dirty="0"/>
              <a:t>Problematyczna ścieżka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4460919"/>
            <a:ext cx="7086600" cy="1200329"/>
          </a:xfrm>
        </p:spPr>
        <p:txBody>
          <a:bodyPr/>
          <a:lstStyle/>
          <a:p>
            <a:pPr algn="r"/>
            <a:r>
              <a:rPr lang="pl-PL" dirty="0"/>
              <a:t>Uważajcie, żeby was ktoś nie obrócił na własną korzyść przez filozofię </a:t>
            </a:r>
            <a:br>
              <a:rPr lang="pl-PL" dirty="0"/>
            </a:br>
            <a:r>
              <a:rPr lang="pl-PL" dirty="0"/>
              <a:t>i próżne oszustwo, oparte na ludzkiej tradycji, na żywiołach świata, </a:t>
            </a:r>
            <a:br>
              <a:rPr lang="pl-PL" dirty="0"/>
            </a:br>
            <a:r>
              <a:rPr lang="pl-PL" dirty="0"/>
              <a:t>a nie na Chrystusie.</a:t>
            </a:r>
            <a:br>
              <a:rPr lang="pl-PL" dirty="0"/>
            </a:br>
            <a:r>
              <a:rPr lang="pl-PL" dirty="0"/>
              <a:t>			Kol 2:8 </a:t>
            </a:r>
            <a:r>
              <a:rPr lang="pl-PL" dirty="0" err="1"/>
              <a:t>ubg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3233484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i="1" dirty="0"/>
              <a:t>Wzywamy: pojednajcie się z Bogiem!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zaokrąglony 10"/>
          <p:cNvSpPr/>
          <p:nvPr/>
        </p:nvSpPr>
        <p:spPr>
          <a:xfrm>
            <a:off x="6876256" y="4196356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Uczniowie Jezusa</a:t>
            </a:r>
          </a:p>
        </p:txBody>
      </p:sp>
      <p:sp>
        <p:nvSpPr>
          <p:cNvPr id="23" name="Łuk 22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211963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Łuk 2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Łuk 24"/>
          <p:cNvSpPr/>
          <p:nvPr/>
        </p:nvSpPr>
        <p:spPr>
          <a:xfrm rot="21356738">
            <a:off x="2987824" y="4015760"/>
            <a:ext cx="4668422" cy="1626503"/>
          </a:xfrm>
          <a:prstGeom prst="arc">
            <a:avLst>
              <a:gd name="adj1" fmla="val 10821162"/>
              <a:gd name="adj2" fmla="val 2099565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Łuk 25"/>
          <p:cNvSpPr/>
          <p:nvPr/>
        </p:nvSpPr>
        <p:spPr>
          <a:xfrm rot="21356738">
            <a:off x="2732240" y="4879856"/>
            <a:ext cx="4668422" cy="1626503"/>
          </a:xfrm>
          <a:prstGeom prst="arc">
            <a:avLst>
              <a:gd name="adj1" fmla="val 12129183"/>
              <a:gd name="adj2" fmla="val 2087024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oleTekstowe 20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8" name="PoleTekstowe 27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27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3249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Niemowlaki są cielesne</a:t>
            </a:r>
            <a:br>
              <a:rPr lang="pl-PL" dirty="0"/>
            </a:br>
            <a:r>
              <a:rPr lang="mr-IN" dirty="0"/>
              <a:t>…</a:t>
            </a:r>
            <a:r>
              <a:rPr lang="pl-PL" dirty="0"/>
              <a:t> ale to jest ich przywilej!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oleTekstowe 30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32" name="PoleTekstowe 31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cxnSp>
        <p:nvCxnSpPr>
          <p:cNvPr id="34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26" name="PoleTekstowe 25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23995175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Dzieci</a:t>
            </a:r>
            <a:r>
              <a:rPr lang="mr-IN" dirty="0"/>
              <a:t>…</a:t>
            </a:r>
            <a:r>
              <a:rPr lang="pl-PL" dirty="0"/>
              <a:t>.. </a:t>
            </a:r>
            <a:r>
              <a:rPr lang="mr-IN" dirty="0"/>
              <a:t>–</a:t>
            </a:r>
            <a:r>
              <a:rPr lang="pl-PL" dirty="0"/>
              <a:t> też mają swoje przywileje</a:t>
            </a:r>
          </a:p>
        </p:txBody>
      </p:sp>
      <p:sp>
        <p:nvSpPr>
          <p:cNvPr id="30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1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32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34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41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2" name="Strzałka w prawo 41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4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45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46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48" name="Strzałka w prawo 4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2" name="Strzałka w prawo 51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38" name="PoleTekstowe 37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47" name="Prostokąt zaokrąglony 10"/>
          <p:cNvSpPr/>
          <p:nvPr/>
        </p:nvSpPr>
        <p:spPr>
          <a:xfrm>
            <a:off x="5313930" y="4221088"/>
            <a:ext cx="1575853" cy="984294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50" name="Strzałka w prawo 49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1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trzałka kolista 53"/>
          <p:cNvSpPr/>
          <p:nvPr/>
        </p:nvSpPr>
        <p:spPr>
          <a:xfrm rot="10800000">
            <a:off x="5746741" y="4646917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7287573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839074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Wyrośnięte dzieci to ”ociężali” </a:t>
            </a:r>
          </a:p>
        </p:txBody>
      </p:sp>
      <p:sp>
        <p:nvSpPr>
          <p:cNvPr id="30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1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32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34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41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2" name="Strzałka w prawo 41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4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45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46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48" name="Strzałka w prawo 4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2" name="Strzałka w prawo 51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38" name="PoleTekstowe 37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51" name="Prostokąt zaokrąglony 10"/>
          <p:cNvSpPr/>
          <p:nvPr/>
        </p:nvSpPr>
        <p:spPr>
          <a:xfrm>
            <a:off x="5313930" y="4221088"/>
            <a:ext cx="1575853" cy="984294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53" name="Strzałka w prawo 52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4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56" name="Strzałka kolista 55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003404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„Ociężali” to cieleśni</a:t>
            </a:r>
          </a:p>
        </p:txBody>
      </p:sp>
      <p:sp>
        <p:nvSpPr>
          <p:cNvPr id="30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1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32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34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39" name="Prostokąt zaokrąglony 10"/>
          <p:cNvSpPr/>
          <p:nvPr/>
        </p:nvSpPr>
        <p:spPr>
          <a:xfrm>
            <a:off x="5472603" y="4221087"/>
            <a:ext cx="1122428" cy="764793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41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2" name="Strzałka w prawo 41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4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45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46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48" name="Strzałka w prawo 4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Strzałka w prawo 48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2" name="Strzałka w prawo 51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cxnSp>
        <p:nvCxnSpPr>
          <p:cNvPr id="37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oleTekstowe 37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5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Chrześcijanie</a:t>
            </a:r>
            <a:br>
              <a:rPr lang="pl-PL" dirty="0"/>
            </a:br>
            <a:r>
              <a:rPr lang="pl-PL" dirty="0"/>
              <a:t>cieleśni</a:t>
            </a:r>
          </a:p>
        </p:txBody>
      </p:sp>
      <p:sp>
        <p:nvSpPr>
          <p:cNvPr id="51" name="Strzałka w prawo 50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7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53" name="Strzałka kolista 5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1072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/>
              <a:t>Rysunek, wersja kolejna - marzec ‘2018</a:t>
            </a:r>
            <a:br>
              <a:rPr lang="pl-PL" sz="3200" dirty="0"/>
            </a:br>
            <a:r>
              <a:rPr lang="pl-PL" sz="3200" dirty="0"/>
              <a:t>praca z Weroniką i Krzysiem w Krakowie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2" y="1556792"/>
            <a:ext cx="7505736" cy="5009042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871629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Cieleśni zwiedzeni (przez kogo?)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 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oleTekstowe 29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cxnSp>
        <p:nvCxnSpPr>
          <p:cNvPr id="32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trzałka kolista 28"/>
          <p:cNvSpPr/>
          <p:nvPr/>
        </p:nvSpPr>
        <p:spPr>
          <a:xfrm rot="312077">
            <a:off x="4591167" y="4382857"/>
            <a:ext cx="1638079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181603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3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Chrześcijanie</a:t>
            </a:r>
            <a:br>
              <a:rPr lang="pl-PL" dirty="0"/>
            </a:br>
            <a:r>
              <a:rPr lang="pl-PL" dirty="0"/>
              <a:t>cieleśni</a:t>
            </a:r>
          </a:p>
        </p:txBody>
      </p:sp>
      <p:sp>
        <p:nvSpPr>
          <p:cNvPr id="25" name="Strzałka w prawo 24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604941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Problem: Fałszywi bracia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7" cy="5251722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826999" y="5387502"/>
            <a:ext cx="3869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trzałka w prawo 28"/>
          <p:cNvSpPr/>
          <p:nvPr/>
        </p:nvSpPr>
        <p:spPr>
          <a:xfrm>
            <a:off x="1647460" y="5590736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PoleTekstowe 29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3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2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3" name="Strzałka kolista 32"/>
          <p:cNvSpPr/>
          <p:nvPr/>
        </p:nvSpPr>
        <p:spPr>
          <a:xfrm rot="312077">
            <a:off x="4788527" y="4780430"/>
            <a:ext cx="877506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974829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Strzałka w prawo 33"/>
          <p:cNvSpPr/>
          <p:nvPr/>
        </p:nvSpPr>
        <p:spPr>
          <a:xfrm rot="5400000">
            <a:off x="5838100" y="4691115"/>
            <a:ext cx="364697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61210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Współpraca:</a:t>
            </a:r>
            <a:br>
              <a:rPr lang="pl-PL" dirty="0"/>
            </a:br>
            <a:r>
              <a:rPr lang="pl-PL" dirty="0"/>
              <a:t>Fałszywi bracia i cieleśni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22" name="Łącznik zakrzywiony 21"/>
          <p:cNvCxnSpPr/>
          <p:nvPr/>
        </p:nvCxnSpPr>
        <p:spPr>
          <a:xfrm rot="10800000">
            <a:off x="3707907" y="5805263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zakrzywiony 28"/>
          <p:cNvCxnSpPr/>
          <p:nvPr/>
        </p:nvCxnSpPr>
        <p:spPr>
          <a:xfrm rot="10800000">
            <a:off x="3707905" y="5654139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zakrzywiony 29"/>
          <p:cNvCxnSpPr/>
          <p:nvPr/>
        </p:nvCxnSpPr>
        <p:spPr>
          <a:xfrm rot="10800000">
            <a:off x="3707903" y="5503014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2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3" name="Strzałka w prawo 32"/>
          <p:cNvSpPr/>
          <p:nvPr/>
        </p:nvSpPr>
        <p:spPr>
          <a:xfrm rot="5400000">
            <a:off x="5826999" y="5387502"/>
            <a:ext cx="3869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Strzałka kolista 33"/>
          <p:cNvSpPr/>
          <p:nvPr/>
        </p:nvSpPr>
        <p:spPr>
          <a:xfrm rot="312077">
            <a:off x="4788527" y="4780430"/>
            <a:ext cx="877506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974829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trzałka w prawo 34"/>
          <p:cNvSpPr/>
          <p:nvPr/>
        </p:nvSpPr>
        <p:spPr>
          <a:xfrm rot="5400000">
            <a:off x="5838100" y="4691115"/>
            <a:ext cx="364697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6531469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Paweł w Milecie do starszych z Efezu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340768"/>
            <a:ext cx="9036496" cy="4997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i="1" baseline="30000" dirty="0"/>
              <a:t>(</a:t>
            </a:r>
            <a:r>
              <a:rPr lang="pl-PL" sz="2000" i="1" baseline="30000" dirty="0" err="1"/>
              <a:t>Dz</a:t>
            </a:r>
            <a:r>
              <a:rPr lang="pl-PL" sz="2000" i="1" baseline="30000" dirty="0"/>
              <a:t> 20:17)</a:t>
            </a:r>
            <a:r>
              <a:rPr lang="pl-PL" sz="2000" i="1" dirty="0"/>
              <a:t> Z Miletu natomiast posłał do Efezu </a:t>
            </a:r>
            <a:r>
              <a:rPr lang="mr-IN" sz="2000" i="1" dirty="0"/>
              <a:t>…</a:t>
            </a:r>
            <a:r>
              <a:rPr lang="pl-PL" sz="2000" i="1" dirty="0"/>
              <a:t>.</a:t>
            </a:r>
            <a:br>
              <a:rPr lang="pl-PL" sz="2000" i="1" dirty="0"/>
            </a:br>
            <a:br>
              <a:rPr lang="pl-PL" sz="2000" i="1" dirty="0"/>
            </a:br>
            <a:r>
              <a:rPr lang="pl-PL" sz="2000" i="1" dirty="0"/>
              <a:t> </a:t>
            </a:r>
            <a:r>
              <a:rPr lang="pl-PL" sz="2000" i="1" baseline="30000" dirty="0"/>
              <a:t>(31)</a:t>
            </a:r>
            <a:r>
              <a:rPr lang="pl-PL" sz="2000" i="1" dirty="0"/>
              <a:t> </a:t>
            </a:r>
            <a:r>
              <a:rPr lang="pl-PL" sz="2000" b="1" i="1" u="sng" dirty="0"/>
              <a:t>Dlatego bądźcie czujni! </a:t>
            </a:r>
            <a:r>
              <a:rPr lang="pl-PL" sz="2000" i="1" dirty="0"/>
              <a:t>Pamiętajcie, że przez trzy lata, dniem i nocą, nie przestawałem ze łzami napominać każdego z was. </a:t>
            </a:r>
            <a:endParaRPr lang="pl-PL" sz="2000" dirty="0"/>
          </a:p>
          <a:p>
            <a:pPr marL="0" indent="0">
              <a:buNone/>
            </a:pPr>
            <a:r>
              <a:rPr lang="pl-PL" sz="2000" i="1" baseline="30000" dirty="0"/>
              <a:t>(32)</a:t>
            </a:r>
            <a:r>
              <a:rPr lang="pl-PL" sz="2000" i="1" dirty="0"/>
              <a:t> A teraz powierzam was Bogu oraz Słowu Jego łaski. </a:t>
            </a:r>
            <a:r>
              <a:rPr lang="pl-PL" sz="2000" b="1" i="1" u="sng" dirty="0"/>
              <a:t>Ono jest zdolne was budować i zapewnić dziedzictwo</a:t>
            </a:r>
            <a:r>
              <a:rPr lang="pl-PL" sz="2000" i="1" dirty="0"/>
              <a:t> między tymi wszystkimi, którzy dostąpili uświęcenia. </a:t>
            </a:r>
            <a:r>
              <a:rPr lang="pl-PL" sz="2000" i="1" baseline="30000" dirty="0"/>
              <a:t>(33)</a:t>
            </a:r>
            <a:r>
              <a:rPr lang="pl-PL" sz="2000" i="1" dirty="0"/>
              <a:t> Nie pożądałem srebra ani złota, ani niczyjej szaty. </a:t>
            </a:r>
            <a:r>
              <a:rPr lang="pl-PL" sz="2000" i="1" baseline="30000" dirty="0"/>
              <a:t>(34)</a:t>
            </a:r>
            <a:r>
              <a:rPr lang="pl-PL" sz="2000" i="1" dirty="0"/>
              <a:t> Sami wiecie, że te ręce służyły potrzebom moim oraz tych, którzy byli ze mną. </a:t>
            </a:r>
            <a:r>
              <a:rPr lang="pl-PL" sz="2000" i="1" baseline="30000" dirty="0"/>
              <a:t>(35)</a:t>
            </a:r>
            <a:r>
              <a:rPr lang="pl-PL" sz="2000" i="1" dirty="0"/>
              <a:t> Przez to wszystko pokazałem wam, że w ten sposób pracując, trzeba wspierać słabych i pamiętać o słowach Pana Jezusa, który sam powiedział: Więcej szczęścia jest w dawaniu niż w braniu. </a:t>
            </a:r>
            <a:endParaRPr lang="pl-PL" sz="2000" dirty="0"/>
          </a:p>
          <a:p>
            <a:pPr marL="0" indent="0">
              <a:buNone/>
            </a:pPr>
            <a:r>
              <a:rPr lang="pl-PL" sz="2000" i="1" baseline="30000" dirty="0"/>
              <a:t>(36)</a:t>
            </a:r>
            <a:r>
              <a:rPr lang="pl-PL" sz="2000" i="1" dirty="0"/>
              <a:t> A gdy skończył mówić, zgiął wraz z nimi wszystkimi kolana i modlił się. </a:t>
            </a:r>
            <a:r>
              <a:rPr lang="pl-PL" sz="2000" i="1" baseline="30000" dirty="0"/>
              <a:t>(</a:t>
            </a:r>
            <a:r>
              <a:rPr lang="pl-PL" sz="2000" i="1" baseline="30000"/>
              <a:t>37) </a:t>
            </a:r>
            <a:r>
              <a:rPr lang="pl-PL" sz="2000" i="1"/>
              <a:t>Nikt </a:t>
            </a:r>
            <a:r>
              <a:rPr lang="pl-PL" sz="2000" i="1" dirty="0"/>
              <a:t>też nie mógł powstrzymać łez. Wszyscy rzucali się Pawłowi na szyję i całowali go. </a:t>
            </a:r>
            <a:r>
              <a:rPr lang="pl-PL" sz="2000" i="1" baseline="30000" dirty="0"/>
              <a:t>(38)</a:t>
            </a:r>
            <a:r>
              <a:rPr lang="pl-PL" sz="2000" i="1" dirty="0"/>
              <a:t> Każdy odczuwał ból, szczególnie z powodu tych słów, że już nigdy nie zobaczą jego oblicza. Potem odprowadzili go na statek.</a:t>
            </a:r>
            <a:endParaRPr lang="pl-PL" sz="2000" dirty="0"/>
          </a:p>
          <a:p>
            <a:pPr marL="0" indent="0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42521209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Pan Jezus o fałszywych</a:t>
            </a:r>
            <a:r>
              <a:rPr lang="mr-IN"/>
              <a:t>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Mt 7 ???? </a:t>
            </a:r>
            <a:r>
              <a:rPr lang="mr-IN" dirty="0"/>
              <a:t>–</a:t>
            </a:r>
            <a:r>
              <a:rPr lang="pl-PL" dirty="0"/>
              <a:t> uzupełnić!!!!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I o tym jest więcej, i więcej!!!!!</a:t>
            </a:r>
          </a:p>
        </p:txBody>
      </p:sp>
    </p:spTree>
    <p:extLst>
      <p:ext uri="{BB962C8B-B14F-4D97-AF65-F5344CB8AC3E}">
        <p14:creationId xmlns:p14="http://schemas.microsoft.com/office/powerpoint/2010/main" val="139836183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541784" y="548680"/>
            <a:ext cx="8350696" cy="2666727"/>
          </a:xfrm>
        </p:spPr>
        <p:txBody>
          <a:bodyPr>
            <a:normAutofit fontScale="90000"/>
          </a:bodyPr>
          <a:lstStyle/>
          <a:p>
            <a:r>
              <a:rPr lang="pl-PL" dirty="0"/>
              <a:t>Współpraca cielesnych </a:t>
            </a:r>
            <a:br>
              <a:rPr lang="pl-PL" dirty="0"/>
            </a:br>
            <a:r>
              <a:rPr lang="pl-PL" dirty="0"/>
              <a:t>			ze zmysłowymi.</a:t>
            </a:r>
            <a:br>
              <a:rPr lang="pl-PL" dirty="0"/>
            </a:br>
            <a:r>
              <a:rPr lang="pl-PL" dirty="0"/>
              <a:t>Fałszywi bracia </a:t>
            </a:r>
            <a:br>
              <a:rPr lang="pl-PL" dirty="0"/>
            </a:br>
            <a:r>
              <a:rPr lang="pl-PL" dirty="0"/>
              <a:t>			i bracia cieleśni.</a:t>
            </a:r>
            <a:br>
              <a:rPr lang="pl-PL" dirty="0"/>
            </a:br>
            <a:r>
              <a:rPr lang="pl-PL" dirty="0"/>
              <a:t>Napięcia w Kościele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2627784" y="3861048"/>
            <a:ext cx="65162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   Uważajcie na samych siebie i na całą trzodę, w której was Duch Święty ustanowił przełożonymi. Dbajcie o to, aby paść kościół Boga, który sobie nabył własną krwią.</a:t>
            </a:r>
          </a:p>
          <a:p>
            <a:r>
              <a:rPr lang="pl-PL" i="1" dirty="0"/>
              <a:t>   Ja wiem, że po moim odejściu wejdą między was drapieżne wilki, które nie będą oszczędzać stada. Również spomiędzy was samych powstaną ludzie mówiący rzeczy przewrotne, aby pociągnąć za sobą uczniów.</a:t>
            </a:r>
          </a:p>
          <a:p>
            <a:r>
              <a:rPr lang="pl-PL" i="1" dirty="0"/>
              <a:t>   Dlatego bądźcie czujni! Pamiętajcie, że przez trzy lata, dniem i nocą, nie przestawałem ze łzami napominać każdego z was. </a:t>
            </a:r>
          </a:p>
          <a:p>
            <a:r>
              <a:rPr lang="pl-PL" i="1" dirty="0"/>
              <a:t>				</a:t>
            </a:r>
            <a:r>
              <a:rPr lang="pl-PL" i="1" dirty="0" err="1"/>
              <a:t>Dz</a:t>
            </a:r>
            <a:r>
              <a:rPr lang="pl-PL" i="1" dirty="0"/>
              <a:t> 20:28n</a:t>
            </a:r>
          </a:p>
        </p:txBody>
      </p:sp>
    </p:spTree>
    <p:extLst>
      <p:ext uri="{BB962C8B-B14F-4D97-AF65-F5344CB8AC3E}">
        <p14:creationId xmlns:p14="http://schemas.microsoft.com/office/powerpoint/2010/main" val="50854514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Współpraca:</a:t>
            </a:r>
            <a:br>
              <a:rPr lang="pl-PL" dirty="0"/>
            </a:br>
            <a:r>
              <a:rPr lang="pl-PL" dirty="0"/>
              <a:t>Fałszywi bracia i cieleśni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22" name="Łącznik zakrzywiony 21"/>
          <p:cNvCxnSpPr/>
          <p:nvPr/>
        </p:nvCxnSpPr>
        <p:spPr>
          <a:xfrm rot="10800000">
            <a:off x="3707907" y="5805263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0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31" name="Łącznik zakrzywiony 30"/>
          <p:cNvCxnSpPr/>
          <p:nvPr/>
        </p:nvCxnSpPr>
        <p:spPr>
          <a:xfrm flipV="1">
            <a:off x="6548320" y="5264831"/>
            <a:ext cx="831992" cy="763564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zakrzywiony 31"/>
          <p:cNvCxnSpPr/>
          <p:nvPr/>
        </p:nvCxnSpPr>
        <p:spPr>
          <a:xfrm flipV="1">
            <a:off x="3852247" y="4958208"/>
            <a:ext cx="3058297" cy="550961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zakrzywiony 32"/>
          <p:cNvCxnSpPr/>
          <p:nvPr/>
        </p:nvCxnSpPr>
        <p:spPr>
          <a:xfrm rot="10800000">
            <a:off x="3573521" y="6012228"/>
            <a:ext cx="1906826" cy="173045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00B050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42068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Frakcje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Liberałowie</a:t>
            </a:r>
          </a:p>
          <a:p>
            <a:pPr lvl="1"/>
            <a:r>
              <a:rPr lang="pl-PL" dirty="0"/>
              <a:t>Religia świętego spokoju</a:t>
            </a:r>
          </a:p>
          <a:p>
            <a:pPr lvl="1"/>
            <a:r>
              <a:rPr lang="pl-PL" dirty="0"/>
              <a:t>Ekumenizm</a:t>
            </a:r>
          </a:p>
          <a:p>
            <a:r>
              <a:rPr lang="pl-PL" dirty="0"/>
              <a:t>Pod prawem, pod zakonem</a:t>
            </a:r>
          </a:p>
          <a:p>
            <a:pPr lvl="1"/>
            <a:r>
              <a:rPr lang="pl-PL" dirty="0"/>
              <a:t>Sekty</a:t>
            </a:r>
          </a:p>
          <a:p>
            <a:pPr lvl="1"/>
            <a:r>
              <a:rPr lang="pl-PL" dirty="0"/>
              <a:t>Społeczności (zbory) uświęcenia.</a:t>
            </a:r>
          </a:p>
        </p:txBody>
      </p:sp>
    </p:spTree>
    <p:extLst>
      <p:ext uri="{BB962C8B-B14F-4D97-AF65-F5344CB8AC3E}">
        <p14:creationId xmlns:p14="http://schemas.microsoft.com/office/powerpoint/2010/main" val="108302763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Napięcia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Chrześcijanie</a:t>
            </a:r>
            <a:br>
              <a:rPr lang="pl-PL" dirty="0"/>
            </a:br>
            <a:r>
              <a:rPr lang="pl-PL" dirty="0"/>
              <a:t>duchowi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606223" y="5043800"/>
            <a:ext cx="831065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44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52" name="Dowolny kształt 51"/>
          <p:cNvSpPr/>
          <p:nvPr/>
        </p:nvSpPr>
        <p:spPr>
          <a:xfrm rot="1155759">
            <a:off x="4692049" y="4531512"/>
            <a:ext cx="3413373" cy="1307040"/>
          </a:xfrm>
          <a:custGeom>
            <a:avLst/>
            <a:gdLst>
              <a:gd name="connsiteX0" fmla="*/ 0 w 1473958"/>
              <a:gd name="connsiteY0" fmla="*/ 341194 h 1023582"/>
              <a:gd name="connsiteX1" fmla="*/ 0 w 1473958"/>
              <a:gd name="connsiteY1" fmla="*/ 341194 h 1023582"/>
              <a:gd name="connsiteX2" fmla="*/ 81886 w 1473958"/>
              <a:gd name="connsiteY2" fmla="*/ 245660 h 1023582"/>
              <a:gd name="connsiteX3" fmla="*/ 109182 w 1473958"/>
              <a:gd name="connsiteY3" fmla="*/ 204717 h 1023582"/>
              <a:gd name="connsiteX4" fmla="*/ 204716 w 1473958"/>
              <a:gd name="connsiteY4" fmla="*/ 109182 h 1023582"/>
              <a:gd name="connsiteX5" fmla="*/ 272955 w 1473958"/>
              <a:gd name="connsiteY5" fmla="*/ 27296 h 1023582"/>
              <a:gd name="connsiteX6" fmla="*/ 313898 w 1473958"/>
              <a:gd name="connsiteY6" fmla="*/ 0 h 1023582"/>
              <a:gd name="connsiteX7" fmla="*/ 313898 w 1473958"/>
              <a:gd name="connsiteY7" fmla="*/ 0 h 1023582"/>
              <a:gd name="connsiteX8" fmla="*/ 286603 w 1473958"/>
              <a:gd name="connsiteY8" fmla="*/ 327546 h 1023582"/>
              <a:gd name="connsiteX9" fmla="*/ 300251 w 1473958"/>
              <a:gd name="connsiteY9" fmla="*/ 532263 h 1023582"/>
              <a:gd name="connsiteX10" fmla="*/ 327546 w 1473958"/>
              <a:gd name="connsiteY10" fmla="*/ 477672 h 1023582"/>
              <a:gd name="connsiteX11" fmla="*/ 409433 w 1473958"/>
              <a:gd name="connsiteY11" fmla="*/ 423081 h 1023582"/>
              <a:gd name="connsiteX12" fmla="*/ 491319 w 1473958"/>
              <a:gd name="connsiteY12" fmla="*/ 354842 h 1023582"/>
              <a:gd name="connsiteX13" fmla="*/ 518615 w 1473958"/>
              <a:gd name="connsiteY13" fmla="*/ 313899 h 1023582"/>
              <a:gd name="connsiteX14" fmla="*/ 559558 w 1473958"/>
              <a:gd name="connsiteY14" fmla="*/ 464024 h 1023582"/>
              <a:gd name="connsiteX15" fmla="*/ 573206 w 1473958"/>
              <a:gd name="connsiteY15" fmla="*/ 409433 h 1023582"/>
              <a:gd name="connsiteX16" fmla="*/ 668740 w 1473958"/>
              <a:gd name="connsiteY16" fmla="*/ 313899 h 1023582"/>
              <a:gd name="connsiteX17" fmla="*/ 736979 w 1473958"/>
              <a:gd name="connsiteY17" fmla="*/ 245660 h 1023582"/>
              <a:gd name="connsiteX18" fmla="*/ 832513 w 1473958"/>
              <a:gd name="connsiteY18" fmla="*/ 163773 h 1023582"/>
              <a:gd name="connsiteX19" fmla="*/ 846161 w 1473958"/>
              <a:gd name="connsiteY19" fmla="*/ 204717 h 1023582"/>
              <a:gd name="connsiteX20" fmla="*/ 832513 w 1473958"/>
              <a:gd name="connsiteY20" fmla="*/ 245660 h 1023582"/>
              <a:gd name="connsiteX21" fmla="*/ 818865 w 1473958"/>
              <a:gd name="connsiteY21" fmla="*/ 313899 h 1023582"/>
              <a:gd name="connsiteX22" fmla="*/ 805218 w 1473958"/>
              <a:gd name="connsiteY22" fmla="*/ 368490 h 1023582"/>
              <a:gd name="connsiteX23" fmla="*/ 777922 w 1473958"/>
              <a:gd name="connsiteY23" fmla="*/ 491320 h 1023582"/>
              <a:gd name="connsiteX24" fmla="*/ 750627 w 1473958"/>
              <a:gd name="connsiteY24" fmla="*/ 545911 h 1023582"/>
              <a:gd name="connsiteX25" fmla="*/ 723331 w 1473958"/>
              <a:gd name="connsiteY25" fmla="*/ 641445 h 1023582"/>
              <a:gd name="connsiteX26" fmla="*/ 696036 w 1473958"/>
              <a:gd name="connsiteY26" fmla="*/ 682388 h 1023582"/>
              <a:gd name="connsiteX27" fmla="*/ 709683 w 1473958"/>
              <a:gd name="connsiteY27" fmla="*/ 641445 h 1023582"/>
              <a:gd name="connsiteX28" fmla="*/ 750627 w 1473958"/>
              <a:gd name="connsiteY28" fmla="*/ 614149 h 1023582"/>
              <a:gd name="connsiteX29" fmla="*/ 832513 w 1473958"/>
              <a:gd name="connsiteY29" fmla="*/ 532263 h 1023582"/>
              <a:gd name="connsiteX30" fmla="*/ 914400 w 1473958"/>
              <a:gd name="connsiteY30" fmla="*/ 477672 h 1023582"/>
              <a:gd name="connsiteX31" fmla="*/ 928048 w 1473958"/>
              <a:gd name="connsiteY31" fmla="*/ 518615 h 1023582"/>
              <a:gd name="connsiteX32" fmla="*/ 941695 w 1473958"/>
              <a:gd name="connsiteY32" fmla="*/ 641445 h 1023582"/>
              <a:gd name="connsiteX33" fmla="*/ 968991 w 1473958"/>
              <a:gd name="connsiteY33" fmla="*/ 600502 h 1023582"/>
              <a:gd name="connsiteX34" fmla="*/ 1023582 w 1473958"/>
              <a:gd name="connsiteY34" fmla="*/ 559558 h 1023582"/>
              <a:gd name="connsiteX35" fmla="*/ 1160059 w 1473958"/>
              <a:gd name="connsiteY35" fmla="*/ 477672 h 1023582"/>
              <a:gd name="connsiteX36" fmla="*/ 1201003 w 1473958"/>
              <a:gd name="connsiteY36" fmla="*/ 436728 h 1023582"/>
              <a:gd name="connsiteX37" fmla="*/ 1241946 w 1473958"/>
              <a:gd name="connsiteY37" fmla="*/ 423081 h 1023582"/>
              <a:gd name="connsiteX38" fmla="*/ 1282889 w 1473958"/>
              <a:gd name="connsiteY38" fmla="*/ 395785 h 1023582"/>
              <a:gd name="connsiteX39" fmla="*/ 1269242 w 1473958"/>
              <a:gd name="connsiteY39" fmla="*/ 682388 h 1023582"/>
              <a:gd name="connsiteX40" fmla="*/ 1255594 w 1473958"/>
              <a:gd name="connsiteY40" fmla="*/ 736979 h 1023582"/>
              <a:gd name="connsiteX41" fmla="*/ 1241946 w 1473958"/>
              <a:gd name="connsiteY41" fmla="*/ 777922 h 1023582"/>
              <a:gd name="connsiteX42" fmla="*/ 1269242 w 1473958"/>
              <a:gd name="connsiteY42" fmla="*/ 736979 h 1023582"/>
              <a:gd name="connsiteX43" fmla="*/ 1310185 w 1473958"/>
              <a:gd name="connsiteY43" fmla="*/ 696036 h 1023582"/>
              <a:gd name="connsiteX44" fmla="*/ 1392071 w 1473958"/>
              <a:gd name="connsiteY44" fmla="*/ 641445 h 1023582"/>
              <a:gd name="connsiteX45" fmla="*/ 1433015 w 1473958"/>
              <a:gd name="connsiteY45" fmla="*/ 614149 h 1023582"/>
              <a:gd name="connsiteX46" fmla="*/ 1473958 w 1473958"/>
              <a:gd name="connsiteY46" fmla="*/ 573206 h 1023582"/>
              <a:gd name="connsiteX47" fmla="*/ 1460310 w 1473958"/>
              <a:gd name="connsiteY47" fmla="*/ 682388 h 1023582"/>
              <a:gd name="connsiteX48" fmla="*/ 1446662 w 1473958"/>
              <a:gd name="connsiteY48" fmla="*/ 736979 h 1023582"/>
              <a:gd name="connsiteX49" fmla="*/ 1419367 w 1473958"/>
              <a:gd name="connsiteY49" fmla="*/ 873457 h 1023582"/>
              <a:gd name="connsiteX50" fmla="*/ 1405719 w 1473958"/>
              <a:gd name="connsiteY50" fmla="*/ 941696 h 1023582"/>
              <a:gd name="connsiteX51" fmla="*/ 1405719 w 1473958"/>
              <a:gd name="connsiteY51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73958" h="1023582">
                <a:moveTo>
                  <a:pt x="0" y="341194"/>
                </a:moveTo>
                <a:lnTo>
                  <a:pt x="0" y="341194"/>
                </a:lnTo>
                <a:cubicBezTo>
                  <a:pt x="27295" y="309349"/>
                  <a:pt x="55685" y="278411"/>
                  <a:pt x="81886" y="245660"/>
                </a:cubicBezTo>
                <a:cubicBezTo>
                  <a:pt x="92133" y="232852"/>
                  <a:pt x="98209" y="216909"/>
                  <a:pt x="109182" y="204717"/>
                </a:cubicBezTo>
                <a:cubicBezTo>
                  <a:pt x="139309" y="171242"/>
                  <a:pt x="179734" y="146653"/>
                  <a:pt x="204716" y="109182"/>
                </a:cubicBezTo>
                <a:cubicBezTo>
                  <a:pt x="231555" y="68924"/>
                  <a:pt x="233549" y="60134"/>
                  <a:pt x="272955" y="27296"/>
                </a:cubicBezTo>
                <a:cubicBezTo>
                  <a:pt x="285556" y="16795"/>
                  <a:pt x="313898" y="0"/>
                  <a:pt x="313898" y="0"/>
                </a:cubicBezTo>
                <a:lnTo>
                  <a:pt x="313898" y="0"/>
                </a:lnTo>
                <a:cubicBezTo>
                  <a:pt x="302571" y="101952"/>
                  <a:pt x="286603" y="229229"/>
                  <a:pt x="286603" y="327546"/>
                </a:cubicBezTo>
                <a:cubicBezTo>
                  <a:pt x="286603" y="395936"/>
                  <a:pt x="295702" y="464024"/>
                  <a:pt x="300251" y="532263"/>
                </a:cubicBezTo>
                <a:cubicBezTo>
                  <a:pt x="309349" y="514066"/>
                  <a:pt x="313160" y="492058"/>
                  <a:pt x="327546" y="477672"/>
                </a:cubicBezTo>
                <a:cubicBezTo>
                  <a:pt x="350743" y="454475"/>
                  <a:pt x="386236" y="446278"/>
                  <a:pt x="409433" y="423081"/>
                </a:cubicBezTo>
                <a:cubicBezTo>
                  <a:pt x="461974" y="370539"/>
                  <a:pt x="434317" y="392843"/>
                  <a:pt x="491319" y="354842"/>
                </a:cubicBezTo>
                <a:cubicBezTo>
                  <a:pt x="500418" y="341194"/>
                  <a:pt x="505493" y="304057"/>
                  <a:pt x="518615" y="313899"/>
                </a:cubicBezTo>
                <a:cubicBezTo>
                  <a:pt x="534911" y="326121"/>
                  <a:pt x="555049" y="441480"/>
                  <a:pt x="559558" y="464024"/>
                </a:cubicBezTo>
                <a:cubicBezTo>
                  <a:pt x="564107" y="445827"/>
                  <a:pt x="562174" y="424603"/>
                  <a:pt x="573206" y="409433"/>
                </a:cubicBezTo>
                <a:cubicBezTo>
                  <a:pt x="599694" y="373011"/>
                  <a:pt x="643759" y="351371"/>
                  <a:pt x="668740" y="313899"/>
                </a:cubicBezTo>
                <a:cubicBezTo>
                  <a:pt x="721310" y="235043"/>
                  <a:pt x="666212" y="306317"/>
                  <a:pt x="736979" y="245660"/>
                </a:cubicBezTo>
                <a:cubicBezTo>
                  <a:pt x="852816" y="146371"/>
                  <a:pt x="738513" y="226441"/>
                  <a:pt x="832513" y="163773"/>
                </a:cubicBezTo>
                <a:cubicBezTo>
                  <a:pt x="837062" y="177421"/>
                  <a:pt x="846161" y="190331"/>
                  <a:pt x="846161" y="204717"/>
                </a:cubicBezTo>
                <a:cubicBezTo>
                  <a:pt x="846161" y="219103"/>
                  <a:pt x="836002" y="231704"/>
                  <a:pt x="832513" y="245660"/>
                </a:cubicBezTo>
                <a:cubicBezTo>
                  <a:pt x="826887" y="268164"/>
                  <a:pt x="823897" y="291255"/>
                  <a:pt x="818865" y="313899"/>
                </a:cubicBezTo>
                <a:cubicBezTo>
                  <a:pt x="814796" y="332209"/>
                  <a:pt x="809287" y="350180"/>
                  <a:pt x="805218" y="368490"/>
                </a:cubicBezTo>
                <a:cubicBezTo>
                  <a:pt x="800502" y="389713"/>
                  <a:pt x="786999" y="467115"/>
                  <a:pt x="777922" y="491320"/>
                </a:cubicBezTo>
                <a:cubicBezTo>
                  <a:pt x="770779" y="510369"/>
                  <a:pt x="757770" y="526862"/>
                  <a:pt x="750627" y="545911"/>
                </a:cubicBezTo>
                <a:cubicBezTo>
                  <a:pt x="737508" y="580895"/>
                  <a:pt x="739829" y="608450"/>
                  <a:pt x="723331" y="641445"/>
                </a:cubicBezTo>
                <a:cubicBezTo>
                  <a:pt x="715996" y="656116"/>
                  <a:pt x="705134" y="668740"/>
                  <a:pt x="696036" y="682388"/>
                </a:cubicBezTo>
                <a:cubicBezTo>
                  <a:pt x="700585" y="668740"/>
                  <a:pt x="700696" y="652678"/>
                  <a:pt x="709683" y="641445"/>
                </a:cubicBezTo>
                <a:cubicBezTo>
                  <a:pt x="719930" y="628637"/>
                  <a:pt x="738367" y="625046"/>
                  <a:pt x="750627" y="614149"/>
                </a:cubicBezTo>
                <a:cubicBezTo>
                  <a:pt x="779478" y="588504"/>
                  <a:pt x="800395" y="553675"/>
                  <a:pt x="832513" y="532263"/>
                </a:cubicBezTo>
                <a:lnTo>
                  <a:pt x="914400" y="477672"/>
                </a:lnTo>
                <a:cubicBezTo>
                  <a:pt x="918949" y="491320"/>
                  <a:pt x="925683" y="504425"/>
                  <a:pt x="928048" y="518615"/>
                </a:cubicBezTo>
                <a:cubicBezTo>
                  <a:pt x="934820" y="559250"/>
                  <a:pt x="923272" y="604599"/>
                  <a:pt x="941695" y="641445"/>
                </a:cubicBezTo>
                <a:cubicBezTo>
                  <a:pt x="949030" y="656116"/>
                  <a:pt x="957393" y="612100"/>
                  <a:pt x="968991" y="600502"/>
                </a:cubicBezTo>
                <a:cubicBezTo>
                  <a:pt x="985075" y="584418"/>
                  <a:pt x="1004947" y="572602"/>
                  <a:pt x="1023582" y="559558"/>
                </a:cubicBezTo>
                <a:cubicBezTo>
                  <a:pt x="1105926" y="501916"/>
                  <a:pt x="1086340" y="514531"/>
                  <a:pt x="1160059" y="477672"/>
                </a:cubicBezTo>
                <a:cubicBezTo>
                  <a:pt x="1173707" y="464024"/>
                  <a:pt x="1184943" y="447434"/>
                  <a:pt x="1201003" y="436728"/>
                </a:cubicBezTo>
                <a:cubicBezTo>
                  <a:pt x="1212973" y="428748"/>
                  <a:pt x="1229079" y="429515"/>
                  <a:pt x="1241946" y="423081"/>
                </a:cubicBezTo>
                <a:cubicBezTo>
                  <a:pt x="1256617" y="415746"/>
                  <a:pt x="1269241" y="404884"/>
                  <a:pt x="1282889" y="395785"/>
                </a:cubicBezTo>
                <a:cubicBezTo>
                  <a:pt x="1318989" y="504083"/>
                  <a:pt x="1318758" y="484326"/>
                  <a:pt x="1269242" y="682388"/>
                </a:cubicBezTo>
                <a:cubicBezTo>
                  <a:pt x="1264693" y="700585"/>
                  <a:pt x="1260747" y="718944"/>
                  <a:pt x="1255594" y="736979"/>
                </a:cubicBezTo>
                <a:cubicBezTo>
                  <a:pt x="1251642" y="750811"/>
                  <a:pt x="1227560" y="777922"/>
                  <a:pt x="1241946" y="777922"/>
                </a:cubicBezTo>
                <a:cubicBezTo>
                  <a:pt x="1258349" y="777922"/>
                  <a:pt x="1258741" y="749580"/>
                  <a:pt x="1269242" y="736979"/>
                </a:cubicBezTo>
                <a:cubicBezTo>
                  <a:pt x="1281598" y="722152"/>
                  <a:pt x="1294950" y="707886"/>
                  <a:pt x="1310185" y="696036"/>
                </a:cubicBezTo>
                <a:cubicBezTo>
                  <a:pt x="1336080" y="675896"/>
                  <a:pt x="1364776" y="659642"/>
                  <a:pt x="1392071" y="641445"/>
                </a:cubicBezTo>
                <a:cubicBezTo>
                  <a:pt x="1405719" y="632346"/>
                  <a:pt x="1421416" y="625748"/>
                  <a:pt x="1433015" y="614149"/>
                </a:cubicBezTo>
                <a:lnTo>
                  <a:pt x="1473958" y="573206"/>
                </a:lnTo>
                <a:cubicBezTo>
                  <a:pt x="1469409" y="609600"/>
                  <a:pt x="1466340" y="646210"/>
                  <a:pt x="1460310" y="682388"/>
                </a:cubicBezTo>
                <a:cubicBezTo>
                  <a:pt x="1457226" y="700890"/>
                  <a:pt x="1450592" y="718638"/>
                  <a:pt x="1446662" y="736979"/>
                </a:cubicBezTo>
                <a:cubicBezTo>
                  <a:pt x="1436941" y="782343"/>
                  <a:pt x="1428465" y="827964"/>
                  <a:pt x="1419367" y="873457"/>
                </a:cubicBezTo>
                <a:cubicBezTo>
                  <a:pt x="1414818" y="896203"/>
                  <a:pt x="1405719" y="918499"/>
                  <a:pt x="1405719" y="941696"/>
                </a:cubicBezTo>
                <a:lnTo>
                  <a:pt x="1405719" y="1023582"/>
                </a:lnTo>
              </a:path>
            </a:pathLst>
          </a:cu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Dowolny kształt 52"/>
          <p:cNvSpPr/>
          <p:nvPr/>
        </p:nvSpPr>
        <p:spPr>
          <a:xfrm rot="20239250">
            <a:off x="2421520" y="2810546"/>
            <a:ext cx="1473958" cy="1023582"/>
          </a:xfrm>
          <a:custGeom>
            <a:avLst/>
            <a:gdLst>
              <a:gd name="connsiteX0" fmla="*/ 0 w 1473958"/>
              <a:gd name="connsiteY0" fmla="*/ 341194 h 1023582"/>
              <a:gd name="connsiteX1" fmla="*/ 0 w 1473958"/>
              <a:gd name="connsiteY1" fmla="*/ 341194 h 1023582"/>
              <a:gd name="connsiteX2" fmla="*/ 81886 w 1473958"/>
              <a:gd name="connsiteY2" fmla="*/ 245660 h 1023582"/>
              <a:gd name="connsiteX3" fmla="*/ 109182 w 1473958"/>
              <a:gd name="connsiteY3" fmla="*/ 204717 h 1023582"/>
              <a:gd name="connsiteX4" fmla="*/ 204716 w 1473958"/>
              <a:gd name="connsiteY4" fmla="*/ 109182 h 1023582"/>
              <a:gd name="connsiteX5" fmla="*/ 272955 w 1473958"/>
              <a:gd name="connsiteY5" fmla="*/ 27296 h 1023582"/>
              <a:gd name="connsiteX6" fmla="*/ 313898 w 1473958"/>
              <a:gd name="connsiteY6" fmla="*/ 0 h 1023582"/>
              <a:gd name="connsiteX7" fmla="*/ 313898 w 1473958"/>
              <a:gd name="connsiteY7" fmla="*/ 0 h 1023582"/>
              <a:gd name="connsiteX8" fmla="*/ 286603 w 1473958"/>
              <a:gd name="connsiteY8" fmla="*/ 327546 h 1023582"/>
              <a:gd name="connsiteX9" fmla="*/ 300251 w 1473958"/>
              <a:gd name="connsiteY9" fmla="*/ 532263 h 1023582"/>
              <a:gd name="connsiteX10" fmla="*/ 327546 w 1473958"/>
              <a:gd name="connsiteY10" fmla="*/ 477672 h 1023582"/>
              <a:gd name="connsiteX11" fmla="*/ 409433 w 1473958"/>
              <a:gd name="connsiteY11" fmla="*/ 423081 h 1023582"/>
              <a:gd name="connsiteX12" fmla="*/ 491319 w 1473958"/>
              <a:gd name="connsiteY12" fmla="*/ 354842 h 1023582"/>
              <a:gd name="connsiteX13" fmla="*/ 518615 w 1473958"/>
              <a:gd name="connsiteY13" fmla="*/ 313899 h 1023582"/>
              <a:gd name="connsiteX14" fmla="*/ 559558 w 1473958"/>
              <a:gd name="connsiteY14" fmla="*/ 464024 h 1023582"/>
              <a:gd name="connsiteX15" fmla="*/ 573206 w 1473958"/>
              <a:gd name="connsiteY15" fmla="*/ 409433 h 1023582"/>
              <a:gd name="connsiteX16" fmla="*/ 668740 w 1473958"/>
              <a:gd name="connsiteY16" fmla="*/ 313899 h 1023582"/>
              <a:gd name="connsiteX17" fmla="*/ 736979 w 1473958"/>
              <a:gd name="connsiteY17" fmla="*/ 245660 h 1023582"/>
              <a:gd name="connsiteX18" fmla="*/ 832513 w 1473958"/>
              <a:gd name="connsiteY18" fmla="*/ 163773 h 1023582"/>
              <a:gd name="connsiteX19" fmla="*/ 846161 w 1473958"/>
              <a:gd name="connsiteY19" fmla="*/ 204717 h 1023582"/>
              <a:gd name="connsiteX20" fmla="*/ 832513 w 1473958"/>
              <a:gd name="connsiteY20" fmla="*/ 245660 h 1023582"/>
              <a:gd name="connsiteX21" fmla="*/ 818865 w 1473958"/>
              <a:gd name="connsiteY21" fmla="*/ 313899 h 1023582"/>
              <a:gd name="connsiteX22" fmla="*/ 805218 w 1473958"/>
              <a:gd name="connsiteY22" fmla="*/ 368490 h 1023582"/>
              <a:gd name="connsiteX23" fmla="*/ 777922 w 1473958"/>
              <a:gd name="connsiteY23" fmla="*/ 491320 h 1023582"/>
              <a:gd name="connsiteX24" fmla="*/ 750627 w 1473958"/>
              <a:gd name="connsiteY24" fmla="*/ 545911 h 1023582"/>
              <a:gd name="connsiteX25" fmla="*/ 723331 w 1473958"/>
              <a:gd name="connsiteY25" fmla="*/ 641445 h 1023582"/>
              <a:gd name="connsiteX26" fmla="*/ 696036 w 1473958"/>
              <a:gd name="connsiteY26" fmla="*/ 682388 h 1023582"/>
              <a:gd name="connsiteX27" fmla="*/ 709683 w 1473958"/>
              <a:gd name="connsiteY27" fmla="*/ 641445 h 1023582"/>
              <a:gd name="connsiteX28" fmla="*/ 750627 w 1473958"/>
              <a:gd name="connsiteY28" fmla="*/ 614149 h 1023582"/>
              <a:gd name="connsiteX29" fmla="*/ 832513 w 1473958"/>
              <a:gd name="connsiteY29" fmla="*/ 532263 h 1023582"/>
              <a:gd name="connsiteX30" fmla="*/ 914400 w 1473958"/>
              <a:gd name="connsiteY30" fmla="*/ 477672 h 1023582"/>
              <a:gd name="connsiteX31" fmla="*/ 928048 w 1473958"/>
              <a:gd name="connsiteY31" fmla="*/ 518615 h 1023582"/>
              <a:gd name="connsiteX32" fmla="*/ 941695 w 1473958"/>
              <a:gd name="connsiteY32" fmla="*/ 641445 h 1023582"/>
              <a:gd name="connsiteX33" fmla="*/ 968991 w 1473958"/>
              <a:gd name="connsiteY33" fmla="*/ 600502 h 1023582"/>
              <a:gd name="connsiteX34" fmla="*/ 1023582 w 1473958"/>
              <a:gd name="connsiteY34" fmla="*/ 559558 h 1023582"/>
              <a:gd name="connsiteX35" fmla="*/ 1160059 w 1473958"/>
              <a:gd name="connsiteY35" fmla="*/ 477672 h 1023582"/>
              <a:gd name="connsiteX36" fmla="*/ 1201003 w 1473958"/>
              <a:gd name="connsiteY36" fmla="*/ 436728 h 1023582"/>
              <a:gd name="connsiteX37" fmla="*/ 1241946 w 1473958"/>
              <a:gd name="connsiteY37" fmla="*/ 423081 h 1023582"/>
              <a:gd name="connsiteX38" fmla="*/ 1282889 w 1473958"/>
              <a:gd name="connsiteY38" fmla="*/ 395785 h 1023582"/>
              <a:gd name="connsiteX39" fmla="*/ 1269242 w 1473958"/>
              <a:gd name="connsiteY39" fmla="*/ 682388 h 1023582"/>
              <a:gd name="connsiteX40" fmla="*/ 1255594 w 1473958"/>
              <a:gd name="connsiteY40" fmla="*/ 736979 h 1023582"/>
              <a:gd name="connsiteX41" fmla="*/ 1241946 w 1473958"/>
              <a:gd name="connsiteY41" fmla="*/ 777922 h 1023582"/>
              <a:gd name="connsiteX42" fmla="*/ 1269242 w 1473958"/>
              <a:gd name="connsiteY42" fmla="*/ 736979 h 1023582"/>
              <a:gd name="connsiteX43" fmla="*/ 1310185 w 1473958"/>
              <a:gd name="connsiteY43" fmla="*/ 696036 h 1023582"/>
              <a:gd name="connsiteX44" fmla="*/ 1392071 w 1473958"/>
              <a:gd name="connsiteY44" fmla="*/ 641445 h 1023582"/>
              <a:gd name="connsiteX45" fmla="*/ 1433015 w 1473958"/>
              <a:gd name="connsiteY45" fmla="*/ 614149 h 1023582"/>
              <a:gd name="connsiteX46" fmla="*/ 1473958 w 1473958"/>
              <a:gd name="connsiteY46" fmla="*/ 573206 h 1023582"/>
              <a:gd name="connsiteX47" fmla="*/ 1460310 w 1473958"/>
              <a:gd name="connsiteY47" fmla="*/ 682388 h 1023582"/>
              <a:gd name="connsiteX48" fmla="*/ 1446662 w 1473958"/>
              <a:gd name="connsiteY48" fmla="*/ 736979 h 1023582"/>
              <a:gd name="connsiteX49" fmla="*/ 1419367 w 1473958"/>
              <a:gd name="connsiteY49" fmla="*/ 873457 h 1023582"/>
              <a:gd name="connsiteX50" fmla="*/ 1405719 w 1473958"/>
              <a:gd name="connsiteY50" fmla="*/ 941696 h 1023582"/>
              <a:gd name="connsiteX51" fmla="*/ 1405719 w 1473958"/>
              <a:gd name="connsiteY51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73958" h="1023582">
                <a:moveTo>
                  <a:pt x="0" y="341194"/>
                </a:moveTo>
                <a:lnTo>
                  <a:pt x="0" y="341194"/>
                </a:lnTo>
                <a:cubicBezTo>
                  <a:pt x="27295" y="309349"/>
                  <a:pt x="55685" y="278411"/>
                  <a:pt x="81886" y="245660"/>
                </a:cubicBezTo>
                <a:cubicBezTo>
                  <a:pt x="92133" y="232852"/>
                  <a:pt x="98209" y="216909"/>
                  <a:pt x="109182" y="204717"/>
                </a:cubicBezTo>
                <a:cubicBezTo>
                  <a:pt x="139309" y="171242"/>
                  <a:pt x="179734" y="146653"/>
                  <a:pt x="204716" y="109182"/>
                </a:cubicBezTo>
                <a:cubicBezTo>
                  <a:pt x="231555" y="68924"/>
                  <a:pt x="233549" y="60134"/>
                  <a:pt x="272955" y="27296"/>
                </a:cubicBezTo>
                <a:cubicBezTo>
                  <a:pt x="285556" y="16795"/>
                  <a:pt x="313898" y="0"/>
                  <a:pt x="313898" y="0"/>
                </a:cubicBezTo>
                <a:lnTo>
                  <a:pt x="313898" y="0"/>
                </a:lnTo>
                <a:cubicBezTo>
                  <a:pt x="302571" y="101952"/>
                  <a:pt x="286603" y="229229"/>
                  <a:pt x="286603" y="327546"/>
                </a:cubicBezTo>
                <a:cubicBezTo>
                  <a:pt x="286603" y="395936"/>
                  <a:pt x="295702" y="464024"/>
                  <a:pt x="300251" y="532263"/>
                </a:cubicBezTo>
                <a:cubicBezTo>
                  <a:pt x="309349" y="514066"/>
                  <a:pt x="313160" y="492058"/>
                  <a:pt x="327546" y="477672"/>
                </a:cubicBezTo>
                <a:cubicBezTo>
                  <a:pt x="350743" y="454475"/>
                  <a:pt x="386236" y="446278"/>
                  <a:pt x="409433" y="423081"/>
                </a:cubicBezTo>
                <a:cubicBezTo>
                  <a:pt x="461974" y="370539"/>
                  <a:pt x="434317" y="392843"/>
                  <a:pt x="491319" y="354842"/>
                </a:cubicBezTo>
                <a:cubicBezTo>
                  <a:pt x="500418" y="341194"/>
                  <a:pt x="505493" y="304057"/>
                  <a:pt x="518615" y="313899"/>
                </a:cubicBezTo>
                <a:cubicBezTo>
                  <a:pt x="534911" y="326121"/>
                  <a:pt x="555049" y="441480"/>
                  <a:pt x="559558" y="464024"/>
                </a:cubicBezTo>
                <a:cubicBezTo>
                  <a:pt x="564107" y="445827"/>
                  <a:pt x="562174" y="424603"/>
                  <a:pt x="573206" y="409433"/>
                </a:cubicBezTo>
                <a:cubicBezTo>
                  <a:pt x="599694" y="373011"/>
                  <a:pt x="643759" y="351371"/>
                  <a:pt x="668740" y="313899"/>
                </a:cubicBezTo>
                <a:cubicBezTo>
                  <a:pt x="721310" y="235043"/>
                  <a:pt x="666212" y="306317"/>
                  <a:pt x="736979" y="245660"/>
                </a:cubicBezTo>
                <a:cubicBezTo>
                  <a:pt x="852816" y="146371"/>
                  <a:pt x="738513" y="226441"/>
                  <a:pt x="832513" y="163773"/>
                </a:cubicBezTo>
                <a:cubicBezTo>
                  <a:pt x="837062" y="177421"/>
                  <a:pt x="846161" y="190331"/>
                  <a:pt x="846161" y="204717"/>
                </a:cubicBezTo>
                <a:cubicBezTo>
                  <a:pt x="846161" y="219103"/>
                  <a:pt x="836002" y="231704"/>
                  <a:pt x="832513" y="245660"/>
                </a:cubicBezTo>
                <a:cubicBezTo>
                  <a:pt x="826887" y="268164"/>
                  <a:pt x="823897" y="291255"/>
                  <a:pt x="818865" y="313899"/>
                </a:cubicBezTo>
                <a:cubicBezTo>
                  <a:pt x="814796" y="332209"/>
                  <a:pt x="809287" y="350180"/>
                  <a:pt x="805218" y="368490"/>
                </a:cubicBezTo>
                <a:cubicBezTo>
                  <a:pt x="800502" y="389713"/>
                  <a:pt x="786999" y="467115"/>
                  <a:pt x="777922" y="491320"/>
                </a:cubicBezTo>
                <a:cubicBezTo>
                  <a:pt x="770779" y="510369"/>
                  <a:pt x="757770" y="526862"/>
                  <a:pt x="750627" y="545911"/>
                </a:cubicBezTo>
                <a:cubicBezTo>
                  <a:pt x="737508" y="580895"/>
                  <a:pt x="739829" y="608450"/>
                  <a:pt x="723331" y="641445"/>
                </a:cubicBezTo>
                <a:cubicBezTo>
                  <a:pt x="715996" y="656116"/>
                  <a:pt x="705134" y="668740"/>
                  <a:pt x="696036" y="682388"/>
                </a:cubicBezTo>
                <a:cubicBezTo>
                  <a:pt x="700585" y="668740"/>
                  <a:pt x="700696" y="652678"/>
                  <a:pt x="709683" y="641445"/>
                </a:cubicBezTo>
                <a:cubicBezTo>
                  <a:pt x="719930" y="628637"/>
                  <a:pt x="738367" y="625046"/>
                  <a:pt x="750627" y="614149"/>
                </a:cubicBezTo>
                <a:cubicBezTo>
                  <a:pt x="779478" y="588504"/>
                  <a:pt x="800395" y="553675"/>
                  <a:pt x="832513" y="532263"/>
                </a:cubicBezTo>
                <a:lnTo>
                  <a:pt x="914400" y="477672"/>
                </a:lnTo>
                <a:cubicBezTo>
                  <a:pt x="918949" y="491320"/>
                  <a:pt x="925683" y="504425"/>
                  <a:pt x="928048" y="518615"/>
                </a:cubicBezTo>
                <a:cubicBezTo>
                  <a:pt x="934820" y="559250"/>
                  <a:pt x="923272" y="604599"/>
                  <a:pt x="941695" y="641445"/>
                </a:cubicBezTo>
                <a:cubicBezTo>
                  <a:pt x="949030" y="656116"/>
                  <a:pt x="957393" y="612100"/>
                  <a:pt x="968991" y="600502"/>
                </a:cubicBezTo>
                <a:cubicBezTo>
                  <a:pt x="985075" y="584418"/>
                  <a:pt x="1004947" y="572602"/>
                  <a:pt x="1023582" y="559558"/>
                </a:cubicBezTo>
                <a:cubicBezTo>
                  <a:pt x="1105926" y="501916"/>
                  <a:pt x="1086340" y="514531"/>
                  <a:pt x="1160059" y="477672"/>
                </a:cubicBezTo>
                <a:cubicBezTo>
                  <a:pt x="1173707" y="464024"/>
                  <a:pt x="1184943" y="447434"/>
                  <a:pt x="1201003" y="436728"/>
                </a:cubicBezTo>
                <a:cubicBezTo>
                  <a:pt x="1212973" y="428748"/>
                  <a:pt x="1229079" y="429515"/>
                  <a:pt x="1241946" y="423081"/>
                </a:cubicBezTo>
                <a:cubicBezTo>
                  <a:pt x="1256617" y="415746"/>
                  <a:pt x="1269241" y="404884"/>
                  <a:pt x="1282889" y="395785"/>
                </a:cubicBezTo>
                <a:cubicBezTo>
                  <a:pt x="1318989" y="504083"/>
                  <a:pt x="1318758" y="484326"/>
                  <a:pt x="1269242" y="682388"/>
                </a:cubicBezTo>
                <a:cubicBezTo>
                  <a:pt x="1264693" y="700585"/>
                  <a:pt x="1260747" y="718944"/>
                  <a:pt x="1255594" y="736979"/>
                </a:cubicBezTo>
                <a:cubicBezTo>
                  <a:pt x="1251642" y="750811"/>
                  <a:pt x="1227560" y="777922"/>
                  <a:pt x="1241946" y="777922"/>
                </a:cubicBezTo>
                <a:cubicBezTo>
                  <a:pt x="1258349" y="777922"/>
                  <a:pt x="1258741" y="749580"/>
                  <a:pt x="1269242" y="736979"/>
                </a:cubicBezTo>
                <a:cubicBezTo>
                  <a:pt x="1281598" y="722152"/>
                  <a:pt x="1294950" y="707886"/>
                  <a:pt x="1310185" y="696036"/>
                </a:cubicBezTo>
                <a:cubicBezTo>
                  <a:pt x="1336080" y="675896"/>
                  <a:pt x="1364776" y="659642"/>
                  <a:pt x="1392071" y="641445"/>
                </a:cubicBezTo>
                <a:cubicBezTo>
                  <a:pt x="1405719" y="632346"/>
                  <a:pt x="1421416" y="625748"/>
                  <a:pt x="1433015" y="614149"/>
                </a:cubicBezTo>
                <a:lnTo>
                  <a:pt x="1473958" y="573206"/>
                </a:lnTo>
                <a:cubicBezTo>
                  <a:pt x="1469409" y="609600"/>
                  <a:pt x="1466340" y="646210"/>
                  <a:pt x="1460310" y="682388"/>
                </a:cubicBezTo>
                <a:cubicBezTo>
                  <a:pt x="1457226" y="700890"/>
                  <a:pt x="1450592" y="718638"/>
                  <a:pt x="1446662" y="736979"/>
                </a:cubicBezTo>
                <a:cubicBezTo>
                  <a:pt x="1436941" y="782343"/>
                  <a:pt x="1428465" y="827964"/>
                  <a:pt x="1419367" y="873457"/>
                </a:cubicBezTo>
                <a:cubicBezTo>
                  <a:pt x="1414818" y="896203"/>
                  <a:pt x="1405719" y="918499"/>
                  <a:pt x="1405719" y="941696"/>
                </a:cubicBezTo>
                <a:lnTo>
                  <a:pt x="1405719" y="1023582"/>
                </a:lnTo>
              </a:path>
            </a:pathLst>
          </a:cu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Dowolny kształt 53"/>
          <p:cNvSpPr/>
          <p:nvPr/>
        </p:nvSpPr>
        <p:spPr>
          <a:xfrm rot="20239250">
            <a:off x="607891" y="3778694"/>
            <a:ext cx="1473958" cy="1023582"/>
          </a:xfrm>
          <a:custGeom>
            <a:avLst/>
            <a:gdLst>
              <a:gd name="connsiteX0" fmla="*/ 0 w 1473958"/>
              <a:gd name="connsiteY0" fmla="*/ 341194 h 1023582"/>
              <a:gd name="connsiteX1" fmla="*/ 0 w 1473958"/>
              <a:gd name="connsiteY1" fmla="*/ 341194 h 1023582"/>
              <a:gd name="connsiteX2" fmla="*/ 81886 w 1473958"/>
              <a:gd name="connsiteY2" fmla="*/ 245660 h 1023582"/>
              <a:gd name="connsiteX3" fmla="*/ 109182 w 1473958"/>
              <a:gd name="connsiteY3" fmla="*/ 204717 h 1023582"/>
              <a:gd name="connsiteX4" fmla="*/ 204716 w 1473958"/>
              <a:gd name="connsiteY4" fmla="*/ 109182 h 1023582"/>
              <a:gd name="connsiteX5" fmla="*/ 272955 w 1473958"/>
              <a:gd name="connsiteY5" fmla="*/ 27296 h 1023582"/>
              <a:gd name="connsiteX6" fmla="*/ 313898 w 1473958"/>
              <a:gd name="connsiteY6" fmla="*/ 0 h 1023582"/>
              <a:gd name="connsiteX7" fmla="*/ 313898 w 1473958"/>
              <a:gd name="connsiteY7" fmla="*/ 0 h 1023582"/>
              <a:gd name="connsiteX8" fmla="*/ 286603 w 1473958"/>
              <a:gd name="connsiteY8" fmla="*/ 327546 h 1023582"/>
              <a:gd name="connsiteX9" fmla="*/ 300251 w 1473958"/>
              <a:gd name="connsiteY9" fmla="*/ 532263 h 1023582"/>
              <a:gd name="connsiteX10" fmla="*/ 327546 w 1473958"/>
              <a:gd name="connsiteY10" fmla="*/ 477672 h 1023582"/>
              <a:gd name="connsiteX11" fmla="*/ 409433 w 1473958"/>
              <a:gd name="connsiteY11" fmla="*/ 423081 h 1023582"/>
              <a:gd name="connsiteX12" fmla="*/ 491319 w 1473958"/>
              <a:gd name="connsiteY12" fmla="*/ 354842 h 1023582"/>
              <a:gd name="connsiteX13" fmla="*/ 518615 w 1473958"/>
              <a:gd name="connsiteY13" fmla="*/ 313899 h 1023582"/>
              <a:gd name="connsiteX14" fmla="*/ 559558 w 1473958"/>
              <a:gd name="connsiteY14" fmla="*/ 464024 h 1023582"/>
              <a:gd name="connsiteX15" fmla="*/ 573206 w 1473958"/>
              <a:gd name="connsiteY15" fmla="*/ 409433 h 1023582"/>
              <a:gd name="connsiteX16" fmla="*/ 668740 w 1473958"/>
              <a:gd name="connsiteY16" fmla="*/ 313899 h 1023582"/>
              <a:gd name="connsiteX17" fmla="*/ 736979 w 1473958"/>
              <a:gd name="connsiteY17" fmla="*/ 245660 h 1023582"/>
              <a:gd name="connsiteX18" fmla="*/ 832513 w 1473958"/>
              <a:gd name="connsiteY18" fmla="*/ 163773 h 1023582"/>
              <a:gd name="connsiteX19" fmla="*/ 846161 w 1473958"/>
              <a:gd name="connsiteY19" fmla="*/ 204717 h 1023582"/>
              <a:gd name="connsiteX20" fmla="*/ 832513 w 1473958"/>
              <a:gd name="connsiteY20" fmla="*/ 245660 h 1023582"/>
              <a:gd name="connsiteX21" fmla="*/ 818865 w 1473958"/>
              <a:gd name="connsiteY21" fmla="*/ 313899 h 1023582"/>
              <a:gd name="connsiteX22" fmla="*/ 805218 w 1473958"/>
              <a:gd name="connsiteY22" fmla="*/ 368490 h 1023582"/>
              <a:gd name="connsiteX23" fmla="*/ 777922 w 1473958"/>
              <a:gd name="connsiteY23" fmla="*/ 491320 h 1023582"/>
              <a:gd name="connsiteX24" fmla="*/ 750627 w 1473958"/>
              <a:gd name="connsiteY24" fmla="*/ 545911 h 1023582"/>
              <a:gd name="connsiteX25" fmla="*/ 723331 w 1473958"/>
              <a:gd name="connsiteY25" fmla="*/ 641445 h 1023582"/>
              <a:gd name="connsiteX26" fmla="*/ 696036 w 1473958"/>
              <a:gd name="connsiteY26" fmla="*/ 682388 h 1023582"/>
              <a:gd name="connsiteX27" fmla="*/ 709683 w 1473958"/>
              <a:gd name="connsiteY27" fmla="*/ 641445 h 1023582"/>
              <a:gd name="connsiteX28" fmla="*/ 750627 w 1473958"/>
              <a:gd name="connsiteY28" fmla="*/ 614149 h 1023582"/>
              <a:gd name="connsiteX29" fmla="*/ 832513 w 1473958"/>
              <a:gd name="connsiteY29" fmla="*/ 532263 h 1023582"/>
              <a:gd name="connsiteX30" fmla="*/ 914400 w 1473958"/>
              <a:gd name="connsiteY30" fmla="*/ 477672 h 1023582"/>
              <a:gd name="connsiteX31" fmla="*/ 928048 w 1473958"/>
              <a:gd name="connsiteY31" fmla="*/ 518615 h 1023582"/>
              <a:gd name="connsiteX32" fmla="*/ 941695 w 1473958"/>
              <a:gd name="connsiteY32" fmla="*/ 641445 h 1023582"/>
              <a:gd name="connsiteX33" fmla="*/ 968991 w 1473958"/>
              <a:gd name="connsiteY33" fmla="*/ 600502 h 1023582"/>
              <a:gd name="connsiteX34" fmla="*/ 1023582 w 1473958"/>
              <a:gd name="connsiteY34" fmla="*/ 559558 h 1023582"/>
              <a:gd name="connsiteX35" fmla="*/ 1160059 w 1473958"/>
              <a:gd name="connsiteY35" fmla="*/ 477672 h 1023582"/>
              <a:gd name="connsiteX36" fmla="*/ 1201003 w 1473958"/>
              <a:gd name="connsiteY36" fmla="*/ 436728 h 1023582"/>
              <a:gd name="connsiteX37" fmla="*/ 1241946 w 1473958"/>
              <a:gd name="connsiteY37" fmla="*/ 423081 h 1023582"/>
              <a:gd name="connsiteX38" fmla="*/ 1282889 w 1473958"/>
              <a:gd name="connsiteY38" fmla="*/ 395785 h 1023582"/>
              <a:gd name="connsiteX39" fmla="*/ 1269242 w 1473958"/>
              <a:gd name="connsiteY39" fmla="*/ 682388 h 1023582"/>
              <a:gd name="connsiteX40" fmla="*/ 1255594 w 1473958"/>
              <a:gd name="connsiteY40" fmla="*/ 736979 h 1023582"/>
              <a:gd name="connsiteX41" fmla="*/ 1241946 w 1473958"/>
              <a:gd name="connsiteY41" fmla="*/ 777922 h 1023582"/>
              <a:gd name="connsiteX42" fmla="*/ 1269242 w 1473958"/>
              <a:gd name="connsiteY42" fmla="*/ 736979 h 1023582"/>
              <a:gd name="connsiteX43" fmla="*/ 1310185 w 1473958"/>
              <a:gd name="connsiteY43" fmla="*/ 696036 h 1023582"/>
              <a:gd name="connsiteX44" fmla="*/ 1392071 w 1473958"/>
              <a:gd name="connsiteY44" fmla="*/ 641445 h 1023582"/>
              <a:gd name="connsiteX45" fmla="*/ 1433015 w 1473958"/>
              <a:gd name="connsiteY45" fmla="*/ 614149 h 1023582"/>
              <a:gd name="connsiteX46" fmla="*/ 1473958 w 1473958"/>
              <a:gd name="connsiteY46" fmla="*/ 573206 h 1023582"/>
              <a:gd name="connsiteX47" fmla="*/ 1460310 w 1473958"/>
              <a:gd name="connsiteY47" fmla="*/ 682388 h 1023582"/>
              <a:gd name="connsiteX48" fmla="*/ 1446662 w 1473958"/>
              <a:gd name="connsiteY48" fmla="*/ 736979 h 1023582"/>
              <a:gd name="connsiteX49" fmla="*/ 1419367 w 1473958"/>
              <a:gd name="connsiteY49" fmla="*/ 873457 h 1023582"/>
              <a:gd name="connsiteX50" fmla="*/ 1405719 w 1473958"/>
              <a:gd name="connsiteY50" fmla="*/ 941696 h 1023582"/>
              <a:gd name="connsiteX51" fmla="*/ 1405719 w 1473958"/>
              <a:gd name="connsiteY51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73958" h="1023582">
                <a:moveTo>
                  <a:pt x="0" y="341194"/>
                </a:moveTo>
                <a:lnTo>
                  <a:pt x="0" y="341194"/>
                </a:lnTo>
                <a:cubicBezTo>
                  <a:pt x="27295" y="309349"/>
                  <a:pt x="55685" y="278411"/>
                  <a:pt x="81886" y="245660"/>
                </a:cubicBezTo>
                <a:cubicBezTo>
                  <a:pt x="92133" y="232852"/>
                  <a:pt x="98209" y="216909"/>
                  <a:pt x="109182" y="204717"/>
                </a:cubicBezTo>
                <a:cubicBezTo>
                  <a:pt x="139309" y="171242"/>
                  <a:pt x="179734" y="146653"/>
                  <a:pt x="204716" y="109182"/>
                </a:cubicBezTo>
                <a:cubicBezTo>
                  <a:pt x="231555" y="68924"/>
                  <a:pt x="233549" y="60134"/>
                  <a:pt x="272955" y="27296"/>
                </a:cubicBezTo>
                <a:cubicBezTo>
                  <a:pt x="285556" y="16795"/>
                  <a:pt x="313898" y="0"/>
                  <a:pt x="313898" y="0"/>
                </a:cubicBezTo>
                <a:lnTo>
                  <a:pt x="313898" y="0"/>
                </a:lnTo>
                <a:cubicBezTo>
                  <a:pt x="302571" y="101952"/>
                  <a:pt x="286603" y="229229"/>
                  <a:pt x="286603" y="327546"/>
                </a:cubicBezTo>
                <a:cubicBezTo>
                  <a:pt x="286603" y="395936"/>
                  <a:pt x="295702" y="464024"/>
                  <a:pt x="300251" y="532263"/>
                </a:cubicBezTo>
                <a:cubicBezTo>
                  <a:pt x="309349" y="514066"/>
                  <a:pt x="313160" y="492058"/>
                  <a:pt x="327546" y="477672"/>
                </a:cubicBezTo>
                <a:cubicBezTo>
                  <a:pt x="350743" y="454475"/>
                  <a:pt x="386236" y="446278"/>
                  <a:pt x="409433" y="423081"/>
                </a:cubicBezTo>
                <a:cubicBezTo>
                  <a:pt x="461974" y="370539"/>
                  <a:pt x="434317" y="392843"/>
                  <a:pt x="491319" y="354842"/>
                </a:cubicBezTo>
                <a:cubicBezTo>
                  <a:pt x="500418" y="341194"/>
                  <a:pt x="505493" y="304057"/>
                  <a:pt x="518615" y="313899"/>
                </a:cubicBezTo>
                <a:cubicBezTo>
                  <a:pt x="534911" y="326121"/>
                  <a:pt x="555049" y="441480"/>
                  <a:pt x="559558" y="464024"/>
                </a:cubicBezTo>
                <a:cubicBezTo>
                  <a:pt x="564107" y="445827"/>
                  <a:pt x="562174" y="424603"/>
                  <a:pt x="573206" y="409433"/>
                </a:cubicBezTo>
                <a:cubicBezTo>
                  <a:pt x="599694" y="373011"/>
                  <a:pt x="643759" y="351371"/>
                  <a:pt x="668740" y="313899"/>
                </a:cubicBezTo>
                <a:cubicBezTo>
                  <a:pt x="721310" y="235043"/>
                  <a:pt x="666212" y="306317"/>
                  <a:pt x="736979" y="245660"/>
                </a:cubicBezTo>
                <a:cubicBezTo>
                  <a:pt x="852816" y="146371"/>
                  <a:pt x="738513" y="226441"/>
                  <a:pt x="832513" y="163773"/>
                </a:cubicBezTo>
                <a:cubicBezTo>
                  <a:pt x="837062" y="177421"/>
                  <a:pt x="846161" y="190331"/>
                  <a:pt x="846161" y="204717"/>
                </a:cubicBezTo>
                <a:cubicBezTo>
                  <a:pt x="846161" y="219103"/>
                  <a:pt x="836002" y="231704"/>
                  <a:pt x="832513" y="245660"/>
                </a:cubicBezTo>
                <a:cubicBezTo>
                  <a:pt x="826887" y="268164"/>
                  <a:pt x="823897" y="291255"/>
                  <a:pt x="818865" y="313899"/>
                </a:cubicBezTo>
                <a:cubicBezTo>
                  <a:pt x="814796" y="332209"/>
                  <a:pt x="809287" y="350180"/>
                  <a:pt x="805218" y="368490"/>
                </a:cubicBezTo>
                <a:cubicBezTo>
                  <a:pt x="800502" y="389713"/>
                  <a:pt x="786999" y="467115"/>
                  <a:pt x="777922" y="491320"/>
                </a:cubicBezTo>
                <a:cubicBezTo>
                  <a:pt x="770779" y="510369"/>
                  <a:pt x="757770" y="526862"/>
                  <a:pt x="750627" y="545911"/>
                </a:cubicBezTo>
                <a:cubicBezTo>
                  <a:pt x="737508" y="580895"/>
                  <a:pt x="739829" y="608450"/>
                  <a:pt x="723331" y="641445"/>
                </a:cubicBezTo>
                <a:cubicBezTo>
                  <a:pt x="715996" y="656116"/>
                  <a:pt x="705134" y="668740"/>
                  <a:pt x="696036" y="682388"/>
                </a:cubicBezTo>
                <a:cubicBezTo>
                  <a:pt x="700585" y="668740"/>
                  <a:pt x="700696" y="652678"/>
                  <a:pt x="709683" y="641445"/>
                </a:cubicBezTo>
                <a:cubicBezTo>
                  <a:pt x="719930" y="628637"/>
                  <a:pt x="738367" y="625046"/>
                  <a:pt x="750627" y="614149"/>
                </a:cubicBezTo>
                <a:cubicBezTo>
                  <a:pt x="779478" y="588504"/>
                  <a:pt x="800395" y="553675"/>
                  <a:pt x="832513" y="532263"/>
                </a:cubicBezTo>
                <a:lnTo>
                  <a:pt x="914400" y="477672"/>
                </a:lnTo>
                <a:cubicBezTo>
                  <a:pt x="918949" y="491320"/>
                  <a:pt x="925683" y="504425"/>
                  <a:pt x="928048" y="518615"/>
                </a:cubicBezTo>
                <a:cubicBezTo>
                  <a:pt x="934820" y="559250"/>
                  <a:pt x="923272" y="604599"/>
                  <a:pt x="941695" y="641445"/>
                </a:cubicBezTo>
                <a:cubicBezTo>
                  <a:pt x="949030" y="656116"/>
                  <a:pt x="957393" y="612100"/>
                  <a:pt x="968991" y="600502"/>
                </a:cubicBezTo>
                <a:cubicBezTo>
                  <a:pt x="985075" y="584418"/>
                  <a:pt x="1004947" y="572602"/>
                  <a:pt x="1023582" y="559558"/>
                </a:cubicBezTo>
                <a:cubicBezTo>
                  <a:pt x="1105926" y="501916"/>
                  <a:pt x="1086340" y="514531"/>
                  <a:pt x="1160059" y="477672"/>
                </a:cubicBezTo>
                <a:cubicBezTo>
                  <a:pt x="1173707" y="464024"/>
                  <a:pt x="1184943" y="447434"/>
                  <a:pt x="1201003" y="436728"/>
                </a:cubicBezTo>
                <a:cubicBezTo>
                  <a:pt x="1212973" y="428748"/>
                  <a:pt x="1229079" y="429515"/>
                  <a:pt x="1241946" y="423081"/>
                </a:cubicBezTo>
                <a:cubicBezTo>
                  <a:pt x="1256617" y="415746"/>
                  <a:pt x="1269241" y="404884"/>
                  <a:pt x="1282889" y="395785"/>
                </a:cubicBezTo>
                <a:cubicBezTo>
                  <a:pt x="1318989" y="504083"/>
                  <a:pt x="1318758" y="484326"/>
                  <a:pt x="1269242" y="682388"/>
                </a:cubicBezTo>
                <a:cubicBezTo>
                  <a:pt x="1264693" y="700585"/>
                  <a:pt x="1260747" y="718944"/>
                  <a:pt x="1255594" y="736979"/>
                </a:cubicBezTo>
                <a:cubicBezTo>
                  <a:pt x="1251642" y="750811"/>
                  <a:pt x="1227560" y="777922"/>
                  <a:pt x="1241946" y="777922"/>
                </a:cubicBezTo>
                <a:cubicBezTo>
                  <a:pt x="1258349" y="777922"/>
                  <a:pt x="1258741" y="749580"/>
                  <a:pt x="1269242" y="736979"/>
                </a:cubicBezTo>
                <a:cubicBezTo>
                  <a:pt x="1281598" y="722152"/>
                  <a:pt x="1294950" y="707886"/>
                  <a:pt x="1310185" y="696036"/>
                </a:cubicBezTo>
                <a:cubicBezTo>
                  <a:pt x="1336080" y="675896"/>
                  <a:pt x="1364776" y="659642"/>
                  <a:pt x="1392071" y="641445"/>
                </a:cubicBezTo>
                <a:cubicBezTo>
                  <a:pt x="1405719" y="632346"/>
                  <a:pt x="1421416" y="625748"/>
                  <a:pt x="1433015" y="614149"/>
                </a:cubicBezTo>
                <a:lnTo>
                  <a:pt x="1473958" y="573206"/>
                </a:lnTo>
                <a:cubicBezTo>
                  <a:pt x="1469409" y="609600"/>
                  <a:pt x="1466340" y="646210"/>
                  <a:pt x="1460310" y="682388"/>
                </a:cubicBezTo>
                <a:cubicBezTo>
                  <a:pt x="1457226" y="700890"/>
                  <a:pt x="1450592" y="718638"/>
                  <a:pt x="1446662" y="736979"/>
                </a:cubicBezTo>
                <a:cubicBezTo>
                  <a:pt x="1436941" y="782343"/>
                  <a:pt x="1428465" y="827964"/>
                  <a:pt x="1419367" y="873457"/>
                </a:cubicBezTo>
                <a:cubicBezTo>
                  <a:pt x="1414818" y="896203"/>
                  <a:pt x="1405719" y="918499"/>
                  <a:pt x="1405719" y="941696"/>
                </a:cubicBezTo>
                <a:lnTo>
                  <a:pt x="1405719" y="1023582"/>
                </a:lnTo>
              </a:path>
            </a:pathLst>
          </a:cu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Dowolny kształt 54"/>
          <p:cNvSpPr/>
          <p:nvPr/>
        </p:nvSpPr>
        <p:spPr>
          <a:xfrm rot="3805995">
            <a:off x="3681262" y="3796256"/>
            <a:ext cx="1473958" cy="1023582"/>
          </a:xfrm>
          <a:custGeom>
            <a:avLst/>
            <a:gdLst>
              <a:gd name="connsiteX0" fmla="*/ 0 w 1473958"/>
              <a:gd name="connsiteY0" fmla="*/ 341194 h 1023582"/>
              <a:gd name="connsiteX1" fmla="*/ 0 w 1473958"/>
              <a:gd name="connsiteY1" fmla="*/ 341194 h 1023582"/>
              <a:gd name="connsiteX2" fmla="*/ 81886 w 1473958"/>
              <a:gd name="connsiteY2" fmla="*/ 245660 h 1023582"/>
              <a:gd name="connsiteX3" fmla="*/ 109182 w 1473958"/>
              <a:gd name="connsiteY3" fmla="*/ 204717 h 1023582"/>
              <a:gd name="connsiteX4" fmla="*/ 204716 w 1473958"/>
              <a:gd name="connsiteY4" fmla="*/ 109182 h 1023582"/>
              <a:gd name="connsiteX5" fmla="*/ 272955 w 1473958"/>
              <a:gd name="connsiteY5" fmla="*/ 27296 h 1023582"/>
              <a:gd name="connsiteX6" fmla="*/ 313898 w 1473958"/>
              <a:gd name="connsiteY6" fmla="*/ 0 h 1023582"/>
              <a:gd name="connsiteX7" fmla="*/ 313898 w 1473958"/>
              <a:gd name="connsiteY7" fmla="*/ 0 h 1023582"/>
              <a:gd name="connsiteX8" fmla="*/ 286603 w 1473958"/>
              <a:gd name="connsiteY8" fmla="*/ 327546 h 1023582"/>
              <a:gd name="connsiteX9" fmla="*/ 300251 w 1473958"/>
              <a:gd name="connsiteY9" fmla="*/ 532263 h 1023582"/>
              <a:gd name="connsiteX10" fmla="*/ 327546 w 1473958"/>
              <a:gd name="connsiteY10" fmla="*/ 477672 h 1023582"/>
              <a:gd name="connsiteX11" fmla="*/ 409433 w 1473958"/>
              <a:gd name="connsiteY11" fmla="*/ 423081 h 1023582"/>
              <a:gd name="connsiteX12" fmla="*/ 491319 w 1473958"/>
              <a:gd name="connsiteY12" fmla="*/ 354842 h 1023582"/>
              <a:gd name="connsiteX13" fmla="*/ 518615 w 1473958"/>
              <a:gd name="connsiteY13" fmla="*/ 313899 h 1023582"/>
              <a:gd name="connsiteX14" fmla="*/ 559558 w 1473958"/>
              <a:gd name="connsiteY14" fmla="*/ 464024 h 1023582"/>
              <a:gd name="connsiteX15" fmla="*/ 573206 w 1473958"/>
              <a:gd name="connsiteY15" fmla="*/ 409433 h 1023582"/>
              <a:gd name="connsiteX16" fmla="*/ 668740 w 1473958"/>
              <a:gd name="connsiteY16" fmla="*/ 313899 h 1023582"/>
              <a:gd name="connsiteX17" fmla="*/ 736979 w 1473958"/>
              <a:gd name="connsiteY17" fmla="*/ 245660 h 1023582"/>
              <a:gd name="connsiteX18" fmla="*/ 832513 w 1473958"/>
              <a:gd name="connsiteY18" fmla="*/ 163773 h 1023582"/>
              <a:gd name="connsiteX19" fmla="*/ 846161 w 1473958"/>
              <a:gd name="connsiteY19" fmla="*/ 204717 h 1023582"/>
              <a:gd name="connsiteX20" fmla="*/ 832513 w 1473958"/>
              <a:gd name="connsiteY20" fmla="*/ 245660 h 1023582"/>
              <a:gd name="connsiteX21" fmla="*/ 818865 w 1473958"/>
              <a:gd name="connsiteY21" fmla="*/ 313899 h 1023582"/>
              <a:gd name="connsiteX22" fmla="*/ 805218 w 1473958"/>
              <a:gd name="connsiteY22" fmla="*/ 368490 h 1023582"/>
              <a:gd name="connsiteX23" fmla="*/ 777922 w 1473958"/>
              <a:gd name="connsiteY23" fmla="*/ 491320 h 1023582"/>
              <a:gd name="connsiteX24" fmla="*/ 750627 w 1473958"/>
              <a:gd name="connsiteY24" fmla="*/ 545911 h 1023582"/>
              <a:gd name="connsiteX25" fmla="*/ 723331 w 1473958"/>
              <a:gd name="connsiteY25" fmla="*/ 641445 h 1023582"/>
              <a:gd name="connsiteX26" fmla="*/ 696036 w 1473958"/>
              <a:gd name="connsiteY26" fmla="*/ 682388 h 1023582"/>
              <a:gd name="connsiteX27" fmla="*/ 709683 w 1473958"/>
              <a:gd name="connsiteY27" fmla="*/ 641445 h 1023582"/>
              <a:gd name="connsiteX28" fmla="*/ 750627 w 1473958"/>
              <a:gd name="connsiteY28" fmla="*/ 614149 h 1023582"/>
              <a:gd name="connsiteX29" fmla="*/ 832513 w 1473958"/>
              <a:gd name="connsiteY29" fmla="*/ 532263 h 1023582"/>
              <a:gd name="connsiteX30" fmla="*/ 914400 w 1473958"/>
              <a:gd name="connsiteY30" fmla="*/ 477672 h 1023582"/>
              <a:gd name="connsiteX31" fmla="*/ 928048 w 1473958"/>
              <a:gd name="connsiteY31" fmla="*/ 518615 h 1023582"/>
              <a:gd name="connsiteX32" fmla="*/ 941695 w 1473958"/>
              <a:gd name="connsiteY32" fmla="*/ 641445 h 1023582"/>
              <a:gd name="connsiteX33" fmla="*/ 968991 w 1473958"/>
              <a:gd name="connsiteY33" fmla="*/ 600502 h 1023582"/>
              <a:gd name="connsiteX34" fmla="*/ 1023582 w 1473958"/>
              <a:gd name="connsiteY34" fmla="*/ 559558 h 1023582"/>
              <a:gd name="connsiteX35" fmla="*/ 1160059 w 1473958"/>
              <a:gd name="connsiteY35" fmla="*/ 477672 h 1023582"/>
              <a:gd name="connsiteX36" fmla="*/ 1201003 w 1473958"/>
              <a:gd name="connsiteY36" fmla="*/ 436728 h 1023582"/>
              <a:gd name="connsiteX37" fmla="*/ 1241946 w 1473958"/>
              <a:gd name="connsiteY37" fmla="*/ 423081 h 1023582"/>
              <a:gd name="connsiteX38" fmla="*/ 1282889 w 1473958"/>
              <a:gd name="connsiteY38" fmla="*/ 395785 h 1023582"/>
              <a:gd name="connsiteX39" fmla="*/ 1269242 w 1473958"/>
              <a:gd name="connsiteY39" fmla="*/ 682388 h 1023582"/>
              <a:gd name="connsiteX40" fmla="*/ 1255594 w 1473958"/>
              <a:gd name="connsiteY40" fmla="*/ 736979 h 1023582"/>
              <a:gd name="connsiteX41" fmla="*/ 1241946 w 1473958"/>
              <a:gd name="connsiteY41" fmla="*/ 777922 h 1023582"/>
              <a:gd name="connsiteX42" fmla="*/ 1269242 w 1473958"/>
              <a:gd name="connsiteY42" fmla="*/ 736979 h 1023582"/>
              <a:gd name="connsiteX43" fmla="*/ 1310185 w 1473958"/>
              <a:gd name="connsiteY43" fmla="*/ 696036 h 1023582"/>
              <a:gd name="connsiteX44" fmla="*/ 1392071 w 1473958"/>
              <a:gd name="connsiteY44" fmla="*/ 641445 h 1023582"/>
              <a:gd name="connsiteX45" fmla="*/ 1433015 w 1473958"/>
              <a:gd name="connsiteY45" fmla="*/ 614149 h 1023582"/>
              <a:gd name="connsiteX46" fmla="*/ 1473958 w 1473958"/>
              <a:gd name="connsiteY46" fmla="*/ 573206 h 1023582"/>
              <a:gd name="connsiteX47" fmla="*/ 1460310 w 1473958"/>
              <a:gd name="connsiteY47" fmla="*/ 682388 h 1023582"/>
              <a:gd name="connsiteX48" fmla="*/ 1446662 w 1473958"/>
              <a:gd name="connsiteY48" fmla="*/ 736979 h 1023582"/>
              <a:gd name="connsiteX49" fmla="*/ 1419367 w 1473958"/>
              <a:gd name="connsiteY49" fmla="*/ 873457 h 1023582"/>
              <a:gd name="connsiteX50" fmla="*/ 1405719 w 1473958"/>
              <a:gd name="connsiteY50" fmla="*/ 941696 h 1023582"/>
              <a:gd name="connsiteX51" fmla="*/ 1405719 w 1473958"/>
              <a:gd name="connsiteY51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73958" h="1023582">
                <a:moveTo>
                  <a:pt x="0" y="341194"/>
                </a:moveTo>
                <a:lnTo>
                  <a:pt x="0" y="341194"/>
                </a:lnTo>
                <a:cubicBezTo>
                  <a:pt x="27295" y="309349"/>
                  <a:pt x="55685" y="278411"/>
                  <a:pt x="81886" y="245660"/>
                </a:cubicBezTo>
                <a:cubicBezTo>
                  <a:pt x="92133" y="232852"/>
                  <a:pt x="98209" y="216909"/>
                  <a:pt x="109182" y="204717"/>
                </a:cubicBezTo>
                <a:cubicBezTo>
                  <a:pt x="139309" y="171242"/>
                  <a:pt x="179734" y="146653"/>
                  <a:pt x="204716" y="109182"/>
                </a:cubicBezTo>
                <a:cubicBezTo>
                  <a:pt x="231555" y="68924"/>
                  <a:pt x="233549" y="60134"/>
                  <a:pt x="272955" y="27296"/>
                </a:cubicBezTo>
                <a:cubicBezTo>
                  <a:pt x="285556" y="16795"/>
                  <a:pt x="313898" y="0"/>
                  <a:pt x="313898" y="0"/>
                </a:cubicBezTo>
                <a:lnTo>
                  <a:pt x="313898" y="0"/>
                </a:lnTo>
                <a:cubicBezTo>
                  <a:pt x="302571" y="101952"/>
                  <a:pt x="286603" y="229229"/>
                  <a:pt x="286603" y="327546"/>
                </a:cubicBezTo>
                <a:cubicBezTo>
                  <a:pt x="286603" y="395936"/>
                  <a:pt x="295702" y="464024"/>
                  <a:pt x="300251" y="532263"/>
                </a:cubicBezTo>
                <a:cubicBezTo>
                  <a:pt x="309349" y="514066"/>
                  <a:pt x="313160" y="492058"/>
                  <a:pt x="327546" y="477672"/>
                </a:cubicBezTo>
                <a:cubicBezTo>
                  <a:pt x="350743" y="454475"/>
                  <a:pt x="386236" y="446278"/>
                  <a:pt x="409433" y="423081"/>
                </a:cubicBezTo>
                <a:cubicBezTo>
                  <a:pt x="461974" y="370539"/>
                  <a:pt x="434317" y="392843"/>
                  <a:pt x="491319" y="354842"/>
                </a:cubicBezTo>
                <a:cubicBezTo>
                  <a:pt x="500418" y="341194"/>
                  <a:pt x="505493" y="304057"/>
                  <a:pt x="518615" y="313899"/>
                </a:cubicBezTo>
                <a:cubicBezTo>
                  <a:pt x="534911" y="326121"/>
                  <a:pt x="555049" y="441480"/>
                  <a:pt x="559558" y="464024"/>
                </a:cubicBezTo>
                <a:cubicBezTo>
                  <a:pt x="564107" y="445827"/>
                  <a:pt x="562174" y="424603"/>
                  <a:pt x="573206" y="409433"/>
                </a:cubicBezTo>
                <a:cubicBezTo>
                  <a:pt x="599694" y="373011"/>
                  <a:pt x="643759" y="351371"/>
                  <a:pt x="668740" y="313899"/>
                </a:cubicBezTo>
                <a:cubicBezTo>
                  <a:pt x="721310" y="235043"/>
                  <a:pt x="666212" y="306317"/>
                  <a:pt x="736979" y="245660"/>
                </a:cubicBezTo>
                <a:cubicBezTo>
                  <a:pt x="852816" y="146371"/>
                  <a:pt x="738513" y="226441"/>
                  <a:pt x="832513" y="163773"/>
                </a:cubicBezTo>
                <a:cubicBezTo>
                  <a:pt x="837062" y="177421"/>
                  <a:pt x="846161" y="190331"/>
                  <a:pt x="846161" y="204717"/>
                </a:cubicBezTo>
                <a:cubicBezTo>
                  <a:pt x="846161" y="219103"/>
                  <a:pt x="836002" y="231704"/>
                  <a:pt x="832513" y="245660"/>
                </a:cubicBezTo>
                <a:cubicBezTo>
                  <a:pt x="826887" y="268164"/>
                  <a:pt x="823897" y="291255"/>
                  <a:pt x="818865" y="313899"/>
                </a:cubicBezTo>
                <a:cubicBezTo>
                  <a:pt x="814796" y="332209"/>
                  <a:pt x="809287" y="350180"/>
                  <a:pt x="805218" y="368490"/>
                </a:cubicBezTo>
                <a:cubicBezTo>
                  <a:pt x="800502" y="389713"/>
                  <a:pt x="786999" y="467115"/>
                  <a:pt x="777922" y="491320"/>
                </a:cubicBezTo>
                <a:cubicBezTo>
                  <a:pt x="770779" y="510369"/>
                  <a:pt x="757770" y="526862"/>
                  <a:pt x="750627" y="545911"/>
                </a:cubicBezTo>
                <a:cubicBezTo>
                  <a:pt x="737508" y="580895"/>
                  <a:pt x="739829" y="608450"/>
                  <a:pt x="723331" y="641445"/>
                </a:cubicBezTo>
                <a:cubicBezTo>
                  <a:pt x="715996" y="656116"/>
                  <a:pt x="705134" y="668740"/>
                  <a:pt x="696036" y="682388"/>
                </a:cubicBezTo>
                <a:cubicBezTo>
                  <a:pt x="700585" y="668740"/>
                  <a:pt x="700696" y="652678"/>
                  <a:pt x="709683" y="641445"/>
                </a:cubicBezTo>
                <a:cubicBezTo>
                  <a:pt x="719930" y="628637"/>
                  <a:pt x="738367" y="625046"/>
                  <a:pt x="750627" y="614149"/>
                </a:cubicBezTo>
                <a:cubicBezTo>
                  <a:pt x="779478" y="588504"/>
                  <a:pt x="800395" y="553675"/>
                  <a:pt x="832513" y="532263"/>
                </a:cubicBezTo>
                <a:lnTo>
                  <a:pt x="914400" y="477672"/>
                </a:lnTo>
                <a:cubicBezTo>
                  <a:pt x="918949" y="491320"/>
                  <a:pt x="925683" y="504425"/>
                  <a:pt x="928048" y="518615"/>
                </a:cubicBezTo>
                <a:cubicBezTo>
                  <a:pt x="934820" y="559250"/>
                  <a:pt x="923272" y="604599"/>
                  <a:pt x="941695" y="641445"/>
                </a:cubicBezTo>
                <a:cubicBezTo>
                  <a:pt x="949030" y="656116"/>
                  <a:pt x="957393" y="612100"/>
                  <a:pt x="968991" y="600502"/>
                </a:cubicBezTo>
                <a:cubicBezTo>
                  <a:pt x="985075" y="584418"/>
                  <a:pt x="1004947" y="572602"/>
                  <a:pt x="1023582" y="559558"/>
                </a:cubicBezTo>
                <a:cubicBezTo>
                  <a:pt x="1105926" y="501916"/>
                  <a:pt x="1086340" y="514531"/>
                  <a:pt x="1160059" y="477672"/>
                </a:cubicBezTo>
                <a:cubicBezTo>
                  <a:pt x="1173707" y="464024"/>
                  <a:pt x="1184943" y="447434"/>
                  <a:pt x="1201003" y="436728"/>
                </a:cubicBezTo>
                <a:cubicBezTo>
                  <a:pt x="1212973" y="428748"/>
                  <a:pt x="1229079" y="429515"/>
                  <a:pt x="1241946" y="423081"/>
                </a:cubicBezTo>
                <a:cubicBezTo>
                  <a:pt x="1256617" y="415746"/>
                  <a:pt x="1269241" y="404884"/>
                  <a:pt x="1282889" y="395785"/>
                </a:cubicBezTo>
                <a:cubicBezTo>
                  <a:pt x="1318989" y="504083"/>
                  <a:pt x="1318758" y="484326"/>
                  <a:pt x="1269242" y="682388"/>
                </a:cubicBezTo>
                <a:cubicBezTo>
                  <a:pt x="1264693" y="700585"/>
                  <a:pt x="1260747" y="718944"/>
                  <a:pt x="1255594" y="736979"/>
                </a:cubicBezTo>
                <a:cubicBezTo>
                  <a:pt x="1251642" y="750811"/>
                  <a:pt x="1227560" y="777922"/>
                  <a:pt x="1241946" y="777922"/>
                </a:cubicBezTo>
                <a:cubicBezTo>
                  <a:pt x="1258349" y="777922"/>
                  <a:pt x="1258741" y="749580"/>
                  <a:pt x="1269242" y="736979"/>
                </a:cubicBezTo>
                <a:cubicBezTo>
                  <a:pt x="1281598" y="722152"/>
                  <a:pt x="1294950" y="707886"/>
                  <a:pt x="1310185" y="696036"/>
                </a:cubicBezTo>
                <a:cubicBezTo>
                  <a:pt x="1336080" y="675896"/>
                  <a:pt x="1364776" y="659642"/>
                  <a:pt x="1392071" y="641445"/>
                </a:cubicBezTo>
                <a:cubicBezTo>
                  <a:pt x="1405719" y="632346"/>
                  <a:pt x="1421416" y="625748"/>
                  <a:pt x="1433015" y="614149"/>
                </a:cubicBezTo>
                <a:lnTo>
                  <a:pt x="1473958" y="573206"/>
                </a:lnTo>
                <a:cubicBezTo>
                  <a:pt x="1469409" y="609600"/>
                  <a:pt x="1466340" y="646210"/>
                  <a:pt x="1460310" y="682388"/>
                </a:cubicBezTo>
                <a:cubicBezTo>
                  <a:pt x="1457226" y="700890"/>
                  <a:pt x="1450592" y="718638"/>
                  <a:pt x="1446662" y="736979"/>
                </a:cubicBezTo>
                <a:cubicBezTo>
                  <a:pt x="1436941" y="782343"/>
                  <a:pt x="1428465" y="827964"/>
                  <a:pt x="1419367" y="873457"/>
                </a:cubicBezTo>
                <a:cubicBezTo>
                  <a:pt x="1414818" y="896203"/>
                  <a:pt x="1405719" y="918499"/>
                  <a:pt x="1405719" y="941696"/>
                </a:cubicBezTo>
                <a:lnTo>
                  <a:pt x="1405719" y="1023582"/>
                </a:lnTo>
              </a:path>
            </a:pathLst>
          </a:cu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630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Temat #6:</a:t>
            </a:r>
            <a:br>
              <a:rPr lang="pl-PL" dirty="0"/>
            </a:br>
            <a:r>
              <a:rPr lang="pl-PL" b="1" dirty="0"/>
              <a:t>Pełny model</a:t>
            </a:r>
            <a:br>
              <a:rPr lang="pl-PL" b="1" dirty="0"/>
            </a:br>
            <a:r>
              <a:rPr lang="pl-PL" b="1" dirty="0"/>
              <a:t>(Co jeszcze wytrzyma ten model?)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621904" y="4294603"/>
            <a:ext cx="7054552" cy="2086725"/>
          </a:xfrm>
        </p:spPr>
        <p:txBody>
          <a:bodyPr/>
          <a:lstStyle/>
          <a:p>
            <a:r>
              <a:rPr lang="pl-PL" dirty="0"/>
              <a:t>	Proszę też, aby Chrystus przez wiarę zadomowił się w waszych sercach, abyście — zakorzenieni i ugruntowani w miłości potrafili pojąć, </a:t>
            </a:r>
            <a:br>
              <a:rPr lang="pl-PL" dirty="0"/>
            </a:br>
            <a:r>
              <a:rPr lang="pl-PL" dirty="0"/>
              <a:t>wraz ze wszystkimi świętymi, </a:t>
            </a:r>
            <a:br>
              <a:rPr lang="pl-PL" dirty="0"/>
            </a:br>
            <a:r>
              <a:rPr lang="pl-PL" dirty="0"/>
              <a:t>jaka jest szerokość i długość, wysokość i głębokość, </a:t>
            </a:r>
            <a:br>
              <a:rPr lang="pl-PL" dirty="0"/>
            </a:br>
            <a:r>
              <a:rPr lang="pl-PL" dirty="0"/>
              <a:t>i poznać wykraczającą poza zdolności poznawcze miłość Chrystusa </a:t>
            </a:r>
            <a:br>
              <a:rPr lang="pl-PL" dirty="0"/>
            </a:br>
            <a:r>
              <a:rPr lang="pl-PL" dirty="0"/>
              <a:t>— abyście zostali wypełnieni całą pełnią Boga.</a:t>
            </a:r>
          </a:p>
          <a:p>
            <a:pPr algn="r"/>
            <a:r>
              <a:rPr lang="pl-PL" dirty="0"/>
              <a:t>	Ef 3:17nn</a:t>
            </a:r>
          </a:p>
        </p:txBody>
      </p:sp>
    </p:spTree>
    <p:extLst>
      <p:ext uri="{BB962C8B-B14F-4D97-AF65-F5344CB8AC3E}">
        <p14:creationId xmlns:p14="http://schemas.microsoft.com/office/powerpoint/2010/main" val="1416042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/>
              <a:t>Efekt przemyśleń z lata 2018:</a:t>
            </a:r>
            <a:br>
              <a:rPr lang="pl-PL" sz="3200" dirty="0"/>
            </a:br>
            <a:r>
              <a:rPr lang="pl-PL" sz="3200" dirty="0"/>
              <a:t>Pełny obrazek na początek</a:t>
            </a:r>
          </a:p>
        </p:txBody>
      </p:sp>
      <p:sp>
        <p:nvSpPr>
          <p:cNvPr id="37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8" name="Prostokąt zaokrąglony 10"/>
          <p:cNvSpPr/>
          <p:nvPr/>
        </p:nvSpPr>
        <p:spPr>
          <a:xfrm>
            <a:off x="4582121" y="2420888"/>
            <a:ext cx="4047965" cy="3960440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39" name="Łącznik prostoliniowy 6"/>
          <p:cNvCxnSpPr/>
          <p:nvPr/>
        </p:nvCxnSpPr>
        <p:spPr>
          <a:xfrm>
            <a:off x="360000" y="4171393"/>
            <a:ext cx="7668384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rostokąt zaokrąglony 10"/>
          <p:cNvSpPr/>
          <p:nvPr/>
        </p:nvSpPr>
        <p:spPr>
          <a:xfrm>
            <a:off x="467544" y="4358155"/>
            <a:ext cx="7560840" cy="2142225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1" name="Prostokąt zaokrąglony 9"/>
          <p:cNvSpPr/>
          <p:nvPr/>
        </p:nvSpPr>
        <p:spPr>
          <a:xfrm>
            <a:off x="611560" y="4490406"/>
            <a:ext cx="3574040" cy="183637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42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43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44" name="Prostokąt zaokrąglony 10"/>
          <p:cNvSpPr/>
          <p:nvPr/>
        </p:nvSpPr>
        <p:spPr>
          <a:xfrm>
            <a:off x="4860032" y="5589240"/>
            <a:ext cx="1987018" cy="645215"/>
          </a:xfrm>
          <a:prstGeom prst="roundRect">
            <a:avLst>
              <a:gd name="adj" fmla="val 15997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45" name="Prostokąt zaokrąglony 10"/>
          <p:cNvSpPr/>
          <p:nvPr/>
        </p:nvSpPr>
        <p:spPr>
          <a:xfrm>
            <a:off x="2560836" y="5589240"/>
            <a:ext cx="1507108" cy="648226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46" name="Prostokąt zaokrąglony 9"/>
          <p:cNvSpPr/>
          <p:nvPr/>
        </p:nvSpPr>
        <p:spPr>
          <a:xfrm>
            <a:off x="2221528" y="2520619"/>
            <a:ext cx="1892511" cy="1837536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7" name="Strzałka w prawo 4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5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5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52" name="Strzałka w prawo 51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3" name="Strzałka w prawo 52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4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rostokąt zaokrąglony 10"/>
          <p:cNvSpPr/>
          <p:nvPr/>
        </p:nvSpPr>
        <p:spPr>
          <a:xfrm>
            <a:off x="5472603" y="4273935"/>
            <a:ext cx="1122428" cy="739241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5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57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58" name="Strzałka kolista 57"/>
          <p:cNvSpPr/>
          <p:nvPr/>
        </p:nvSpPr>
        <p:spPr>
          <a:xfrm rot="312077">
            <a:off x="4788527" y="4780430"/>
            <a:ext cx="877506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974829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Strzałka w prawo 58"/>
          <p:cNvSpPr/>
          <p:nvPr/>
        </p:nvSpPr>
        <p:spPr>
          <a:xfrm rot="5400000">
            <a:off x="5838100" y="4691115"/>
            <a:ext cx="364697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0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61" name="Strzałka kolista 60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Strzałka w prawo 61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3" name="Strzałka w prawo 62"/>
          <p:cNvSpPr/>
          <p:nvPr/>
        </p:nvSpPr>
        <p:spPr>
          <a:xfrm rot="5400000">
            <a:off x="5826999" y="5387502"/>
            <a:ext cx="3869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4" name="PoleTekstowe 63"/>
          <p:cNvSpPr txBox="1"/>
          <p:nvPr/>
        </p:nvSpPr>
        <p:spPr>
          <a:xfrm rot="1825528">
            <a:off x="5439950" y="950910"/>
            <a:ext cx="3863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Nie </a:t>
            </a:r>
            <a:r>
              <a:rPr lang="pl-PL" sz="2800" b="1">
                <a:solidFill>
                  <a:srgbClr val="FF0000"/>
                </a:solidFill>
              </a:rPr>
              <a:t>oglądać </a:t>
            </a:r>
            <a:br>
              <a:rPr lang="pl-PL" sz="2800" b="1">
                <a:solidFill>
                  <a:srgbClr val="FF0000"/>
                </a:solidFill>
              </a:rPr>
            </a:br>
            <a:r>
              <a:rPr lang="pl-PL" sz="2800" b="1">
                <a:solidFill>
                  <a:srgbClr val="FF0000"/>
                </a:solidFill>
              </a:rPr>
              <a:t>	zbyt dokładnie!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287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Zjawisko </a:t>
            </a:r>
            <a:r>
              <a:rPr lang="mr-IN" dirty="0"/>
              <a:t>–</a:t>
            </a:r>
            <a:r>
              <a:rPr lang="pl-PL" dirty="0"/>
              <a:t> Żydzi mesjańscy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Uczeń Jezusa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prawo 29"/>
          <p:cNvSpPr/>
          <p:nvPr/>
        </p:nvSpPr>
        <p:spPr>
          <a:xfrm rot="766917">
            <a:off x="3737618" y="3569992"/>
            <a:ext cx="201269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5796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Zjawisko </a:t>
            </a:r>
            <a:r>
              <a:rPr lang="mr-IN" dirty="0"/>
              <a:t>–</a:t>
            </a:r>
            <a:r>
              <a:rPr lang="pl-PL" dirty="0"/>
              <a:t> ukryte w Islamie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Uczeń Jezusa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prawo 29"/>
          <p:cNvSpPr/>
          <p:nvPr/>
        </p:nvSpPr>
        <p:spPr>
          <a:xfrm rot="766917">
            <a:off x="3737618" y="3569992"/>
            <a:ext cx="201269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rostokąt zaokrąglony 10"/>
          <p:cNvSpPr/>
          <p:nvPr/>
        </p:nvSpPr>
        <p:spPr>
          <a:xfrm>
            <a:off x="4462425" y="2824191"/>
            <a:ext cx="764045" cy="602465"/>
          </a:xfrm>
          <a:prstGeom prst="roundRect">
            <a:avLst>
              <a:gd name="adj" fmla="val 34955"/>
            </a:avLst>
          </a:prstGeom>
          <a:solidFill>
            <a:srgbClr val="C4EF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?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2" name="Strzałka w prawo 31"/>
          <p:cNvSpPr/>
          <p:nvPr/>
        </p:nvSpPr>
        <p:spPr>
          <a:xfrm>
            <a:off x="3779913" y="2908365"/>
            <a:ext cx="93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5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4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Ale to tylko model,</a:t>
            </a:r>
            <a:br>
              <a:rPr lang="pl-PL" dirty="0"/>
            </a:br>
            <a:r>
              <a:rPr lang="pl-PL" dirty="0"/>
              <a:t>	rzeczywistością jest Chrystus!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sz="2800" b="1" dirty="0">
              <a:solidFill>
                <a:schemeClr val="tx1"/>
              </a:solidFill>
            </a:endParaRPr>
          </a:p>
          <a:p>
            <a:pPr algn="ctr"/>
            <a:endParaRPr lang="pl-PL" sz="2800" b="1" dirty="0">
              <a:solidFill>
                <a:schemeClr val="tx1"/>
              </a:solidFill>
            </a:endParaRPr>
          </a:p>
          <a:p>
            <a:r>
              <a:rPr lang="pl-PL" sz="2800" b="1" dirty="0">
                <a:solidFill>
                  <a:schemeClr val="tx1"/>
                </a:solidFill>
              </a:rPr>
              <a:t>	W Nim </a:t>
            </a:r>
            <a:r>
              <a:rPr lang="mr-IN" sz="2800" b="1" dirty="0">
                <a:solidFill>
                  <a:schemeClr val="tx1"/>
                </a:solidFill>
              </a:rPr>
              <a:t>…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615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Temat #7:</a:t>
            </a:r>
            <a:br>
              <a:rPr lang="pl-PL" dirty="0"/>
            </a:br>
            <a:r>
              <a:rPr lang="pl-PL" b="1" dirty="0"/>
              <a:t>Co mam mówić?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2699792" y="4128521"/>
            <a:ext cx="5758408" cy="1532727"/>
          </a:xfrm>
        </p:spPr>
        <p:txBody>
          <a:bodyPr/>
          <a:lstStyle/>
          <a:p>
            <a:r>
              <a:rPr lang="pl-PL" dirty="0"/>
              <a:t>	Ale mówię wam, że z każdego bezużytecznego słowa, </a:t>
            </a:r>
            <a:br>
              <a:rPr lang="pl-PL" dirty="0"/>
            </a:br>
            <a:r>
              <a:rPr lang="pl-PL" dirty="0"/>
              <a:t>które wypowiedzą ludzie, zdadzą sprawę w dzień sądu. </a:t>
            </a:r>
            <a:br>
              <a:rPr lang="pl-PL" dirty="0"/>
            </a:br>
            <a:r>
              <a:rPr lang="pl-PL" dirty="0"/>
              <a:t>Bo na podstawie twoich słów będziesz usprawiedliwiony </a:t>
            </a:r>
            <a:br>
              <a:rPr lang="pl-PL" dirty="0"/>
            </a:br>
            <a:r>
              <a:rPr lang="pl-PL" dirty="0"/>
              <a:t>i na podstawie twoich słów będziesz potępiony.</a:t>
            </a:r>
          </a:p>
          <a:p>
            <a:pPr algn="r"/>
            <a:r>
              <a:rPr lang="pl-PL" dirty="0"/>
              <a:t>Mt 12:36-37 </a:t>
            </a:r>
            <a:r>
              <a:rPr lang="pl-PL" dirty="0" err="1"/>
              <a:t>ubg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9170610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sz="3600" dirty="0"/>
              <a:t>Cel pracy (przypomnienie)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4000" dirty="0"/>
              <a:t>Poprzez analizę rzeczywistości</a:t>
            </a:r>
            <a:br>
              <a:rPr lang="pl-PL" sz="4000" dirty="0"/>
            </a:br>
            <a:r>
              <a:rPr lang="pl-PL" sz="4000" dirty="0"/>
              <a:t>i rozsądzenie jej stanu stworzyć</a:t>
            </a:r>
            <a:br>
              <a:rPr lang="pl-PL" sz="4000" dirty="0"/>
            </a:br>
            <a:r>
              <a:rPr lang="pl-PL" sz="4000" dirty="0"/>
              <a:t>model otaczającego mnie świata</a:t>
            </a:r>
            <a:br>
              <a:rPr lang="pl-PL" sz="4000" dirty="0"/>
            </a:br>
            <a:r>
              <a:rPr lang="pl-PL" sz="4000" dirty="0"/>
              <a:t>aby nie popełniać błędów </a:t>
            </a:r>
            <a:br>
              <a:rPr lang="pl-PL" sz="4000" dirty="0"/>
            </a:br>
            <a:r>
              <a:rPr lang="pl-PL" sz="4000" dirty="0"/>
              <a:t>i działać mądrze.</a:t>
            </a:r>
          </a:p>
        </p:txBody>
      </p:sp>
      <p:sp>
        <p:nvSpPr>
          <p:cNvPr id="4" name="PoleTekstowe 63">
            <a:extLst>
              <a:ext uri="{FF2B5EF4-FFF2-40B4-BE49-F238E27FC236}">
                <a16:creationId xmlns:a16="http://schemas.microsoft.com/office/drawing/2014/main" id="{03B72357-50BF-F049-B7CB-903358D6E777}"/>
              </a:ext>
            </a:extLst>
          </p:cNvPr>
          <p:cNvSpPr txBox="1"/>
          <p:nvPr/>
        </p:nvSpPr>
        <p:spPr>
          <a:xfrm rot="1825528">
            <a:off x="5682067" y="987888"/>
            <a:ext cx="308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Nie zgubmy tego!</a:t>
            </a:r>
          </a:p>
        </p:txBody>
      </p:sp>
    </p:spTree>
    <p:extLst>
      <p:ext uri="{BB962C8B-B14F-4D97-AF65-F5344CB8AC3E}">
        <p14:creationId xmlns:p14="http://schemas.microsoft.com/office/powerpoint/2010/main" val="301583358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Komunikaty do grup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Uczniowie </a:t>
            </a:r>
          </a:p>
          <a:p>
            <a:pPr algn="ctr"/>
            <a:r>
              <a:rPr lang="pl-PL" dirty="0"/>
              <a:t>Jezusa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561813" y="5104610"/>
            <a:ext cx="952685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Łuk 4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Łuk 44"/>
          <p:cNvSpPr/>
          <p:nvPr/>
        </p:nvSpPr>
        <p:spPr>
          <a:xfrm>
            <a:off x="7265803" y="4067067"/>
            <a:ext cx="916446" cy="810575"/>
          </a:xfrm>
          <a:prstGeom prst="arc">
            <a:avLst>
              <a:gd name="adj1" fmla="val 8462031"/>
              <a:gd name="adj2" fmla="val 602480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Łuk 46"/>
          <p:cNvSpPr/>
          <p:nvPr/>
        </p:nvSpPr>
        <p:spPr>
          <a:xfrm>
            <a:off x="5041952" y="4259117"/>
            <a:ext cx="2126977" cy="970084"/>
          </a:xfrm>
          <a:prstGeom prst="arc">
            <a:avLst>
              <a:gd name="adj1" fmla="val 11901144"/>
              <a:gd name="adj2" fmla="val 20897289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Łuk 47"/>
          <p:cNvSpPr/>
          <p:nvPr/>
        </p:nvSpPr>
        <p:spPr>
          <a:xfrm rot="20168502">
            <a:off x="6345645" y="4920928"/>
            <a:ext cx="3168875" cy="810575"/>
          </a:xfrm>
          <a:prstGeom prst="arc">
            <a:avLst>
              <a:gd name="adj1" fmla="val 11392276"/>
              <a:gd name="adj2" fmla="val 12777069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0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12" name="PoleTekstowe 11"/>
          <p:cNvSpPr txBox="1"/>
          <p:nvPr/>
        </p:nvSpPr>
        <p:spPr>
          <a:xfrm>
            <a:off x="4860032" y="2636912"/>
            <a:ext cx="64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#1</a:t>
            </a:r>
          </a:p>
        </p:txBody>
      </p:sp>
      <p:sp>
        <p:nvSpPr>
          <p:cNvPr id="31" name="PoleTekstowe 30"/>
          <p:cNvSpPr txBox="1"/>
          <p:nvPr/>
        </p:nvSpPr>
        <p:spPr>
          <a:xfrm>
            <a:off x="5680799" y="3703751"/>
            <a:ext cx="64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#2</a:t>
            </a:r>
          </a:p>
        </p:txBody>
      </p:sp>
      <p:sp>
        <p:nvSpPr>
          <p:cNvPr id="32" name="PoleTekstowe 31"/>
          <p:cNvSpPr txBox="1"/>
          <p:nvPr/>
        </p:nvSpPr>
        <p:spPr>
          <a:xfrm>
            <a:off x="7383258" y="4214857"/>
            <a:ext cx="64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#3</a:t>
            </a:r>
          </a:p>
        </p:txBody>
      </p:sp>
      <p:sp>
        <p:nvSpPr>
          <p:cNvPr id="33" name="PoleTekstowe 32"/>
          <p:cNvSpPr txBox="1"/>
          <p:nvPr/>
        </p:nvSpPr>
        <p:spPr>
          <a:xfrm>
            <a:off x="6847453" y="5333738"/>
            <a:ext cx="64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#4</a:t>
            </a:r>
          </a:p>
        </p:txBody>
      </p:sp>
    </p:spTree>
    <p:extLst>
      <p:ext uri="{BB962C8B-B14F-4D97-AF65-F5344CB8AC3E}">
        <p14:creationId xmlns:p14="http://schemas.microsoft.com/office/powerpoint/2010/main" val="194863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12" grpId="0"/>
      <p:bldP spid="31" grpId="0"/>
      <p:bldP spid="32" grpId="0"/>
      <p:bldP spid="33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/>
              <a:t>Komunikaty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2800" dirty="0"/>
              <a:t>#1. do świata:</a:t>
            </a:r>
            <a:br>
              <a:rPr lang="pl-PL" sz="2800" dirty="0"/>
            </a:br>
            <a:r>
              <a:rPr lang="pl-PL" sz="2800" dirty="0"/>
              <a:t>	opamiętajcie się i wierzcie w ewangelię (Mk1:15);</a:t>
            </a:r>
          </a:p>
          <a:p>
            <a:pPr marL="0" indent="0">
              <a:buNone/>
            </a:pPr>
            <a:r>
              <a:rPr lang="pl-PL" sz="2800" dirty="0"/>
              <a:t>#2. do </a:t>
            </a:r>
            <a:r>
              <a:rPr lang="pl-PL" sz="2800" dirty="0" err="1"/>
              <a:t>nowonawróconych</a:t>
            </a:r>
            <a:r>
              <a:rPr lang="pl-PL" sz="2800" dirty="0"/>
              <a:t> (niemowlaków):</a:t>
            </a:r>
            <a:br>
              <a:rPr lang="pl-PL" sz="2800" dirty="0"/>
            </a:br>
            <a:r>
              <a:rPr lang="pl-PL" sz="2800" dirty="0"/>
              <a:t>	niezafałszowane mleko Słowa Bożego aby wzrastali (1P2:2);</a:t>
            </a:r>
          </a:p>
          <a:p>
            <a:pPr marL="0" indent="0">
              <a:buNone/>
            </a:pPr>
            <a:r>
              <a:rPr lang="pl-PL" sz="2800" dirty="0"/>
              <a:t>#3. do wierzących:</a:t>
            </a:r>
            <a:br>
              <a:rPr lang="pl-PL" sz="2800" dirty="0"/>
            </a:br>
            <a:r>
              <a:rPr lang="pl-PL" sz="2800" dirty="0"/>
              <a:t>	słowa zachęty do dobrych uczynków i miłości (Heb10:24n);</a:t>
            </a:r>
          </a:p>
          <a:p>
            <a:pPr marL="0" indent="0">
              <a:buNone/>
            </a:pPr>
            <a:r>
              <a:rPr lang="pl-PL" sz="2800" dirty="0"/>
              <a:t>#4. do niektórych cielesnych braci:</a:t>
            </a:r>
            <a:br>
              <a:rPr lang="pl-PL" sz="2800" dirty="0"/>
            </a:br>
            <a:r>
              <a:rPr lang="pl-PL" sz="2800" dirty="0"/>
              <a:t>	napomnienie;</a:t>
            </a:r>
          </a:p>
          <a:p>
            <a:pPr marL="0" indent="0">
              <a:buNone/>
            </a:pPr>
            <a:endParaRPr lang="pl-PL" sz="2800" dirty="0"/>
          </a:p>
          <a:p>
            <a:pPr marL="0" indent="0">
              <a:buNone/>
            </a:pPr>
            <a:r>
              <a:rPr lang="pl-PL" sz="2800" dirty="0"/>
              <a:t>ale nasza normalność to komunikaty od 1 do 3.</a:t>
            </a:r>
          </a:p>
          <a:p>
            <a:pPr marL="0" indent="0">
              <a:buNone/>
            </a:pPr>
            <a:br>
              <a:rPr lang="pl-PL" sz="2800" dirty="0"/>
            </a:br>
            <a:endParaRPr lang="pl-PL" sz="2800" dirty="0"/>
          </a:p>
          <a:p>
            <a:pPr marL="0" indent="0">
              <a:buNone/>
            </a:pPr>
            <a:r>
              <a:rPr lang="pl-PL" sz="2800" dirty="0"/>
              <a:t>#5. (Bogdan) </a:t>
            </a:r>
            <a:r>
              <a:rPr lang="mr-IN" sz="2800" dirty="0"/>
              <a:t>–</a:t>
            </a:r>
            <a:r>
              <a:rPr lang="pl-PL" sz="2800" dirty="0"/>
              <a:t> do świata -&gt; wskazywanie oszustów.</a:t>
            </a:r>
          </a:p>
          <a:p>
            <a:pPr marL="0" indent="0">
              <a:buNone/>
            </a:pP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67299146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Kończymy?</a:t>
            </a:r>
          </a:p>
        </p:txBody>
      </p:sp>
    </p:spTree>
    <p:extLst>
      <p:ext uri="{BB962C8B-B14F-4D97-AF65-F5344CB8AC3E}">
        <p14:creationId xmlns:p14="http://schemas.microsoft.com/office/powerpoint/2010/main" val="7233229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Pytania?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mr-IN" dirty="0"/>
              <a:t>…</a:t>
            </a: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mr-IN" dirty="0"/>
              <a:t>…</a:t>
            </a: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mr-IN" dirty="0"/>
              <a:t>…</a:t>
            </a:r>
            <a:endParaRPr lang="pl-PL" dirty="0"/>
          </a:p>
          <a:p>
            <a:pPr marL="400050" lvl="1" indent="0">
              <a:buNone/>
            </a:pPr>
            <a:r>
              <a:rPr lang="pl-PL" dirty="0"/>
              <a:t>					</a:t>
            </a:r>
            <a:r>
              <a:rPr lang="pl-PL" dirty="0" err="1"/>
              <a:t>wojtek@pp.org.pl</a:t>
            </a:r>
            <a:br>
              <a:rPr lang="pl-PL" dirty="0"/>
            </a:br>
            <a:r>
              <a:rPr lang="pl-PL" dirty="0"/>
              <a:t>					tel. 601 42 50 19</a:t>
            </a:r>
            <a:br>
              <a:rPr lang="pl-PL" dirty="0"/>
            </a:br>
            <a:r>
              <a:rPr lang="pl-PL" dirty="0"/>
              <a:t>					Blog W34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944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Paweł w Milecie do starszych z Efezu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340768"/>
            <a:ext cx="9036496" cy="4997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400" i="1" baseline="30000" dirty="0"/>
              <a:t>(</a:t>
            </a:r>
            <a:r>
              <a:rPr lang="pl-PL" sz="1400" i="1" baseline="30000" dirty="0" err="1"/>
              <a:t>Dz</a:t>
            </a:r>
            <a:r>
              <a:rPr lang="pl-PL" sz="1400" i="1" baseline="30000" dirty="0"/>
              <a:t> 20:17)</a:t>
            </a:r>
            <a:r>
              <a:rPr lang="pl-PL" sz="1400" i="1" dirty="0"/>
              <a:t> Z Miletu natomiast posłał do Efezu wiadomość i wezwał do siebie starszych kościoła. </a:t>
            </a:r>
            <a:r>
              <a:rPr lang="pl-PL" sz="1400" i="1" baseline="30000" dirty="0"/>
              <a:t>(18)</a:t>
            </a:r>
            <a:r>
              <a:rPr lang="pl-PL" sz="1400" i="1" dirty="0"/>
              <a:t> Gdy starsi stawili się u Pawła, on zwrócił się do nich: Wy wiecie, jak żyłem wśród was przez cały czas, od pierwszego dnia mojego pobytu w Azji. </a:t>
            </a:r>
            <a:endParaRPr lang="pl-PL" sz="1400" dirty="0"/>
          </a:p>
          <a:p>
            <a:pPr marL="0" indent="0">
              <a:buNone/>
            </a:pPr>
            <a:r>
              <a:rPr lang="pl-PL" sz="1400" i="1" baseline="30000" dirty="0"/>
              <a:t>(19)</a:t>
            </a:r>
            <a:r>
              <a:rPr lang="pl-PL" sz="1400" i="1" dirty="0"/>
              <a:t> Służyłem Panu z całą pokorą, wśród łez i prób, które spotykały mnie ze strony spiskujących Żydów. </a:t>
            </a:r>
            <a:r>
              <a:rPr lang="pl-PL" sz="1400" i="1" baseline="30000" dirty="0"/>
              <a:t>(20)</a:t>
            </a:r>
            <a:r>
              <a:rPr lang="pl-PL" sz="1400" i="1" dirty="0"/>
              <a:t> Wiecie, że w żaden sposób </a:t>
            </a:r>
            <a:r>
              <a:rPr lang="pl-PL" sz="1400" i="1" u="sng" dirty="0"/>
              <a:t>nie przemilczałem niczego, co pożyteczne</a:t>
            </a:r>
            <a:r>
              <a:rPr lang="pl-PL" sz="1400" i="1" dirty="0"/>
              <a:t>. Przeciwnie, przekazywałem wam to i pouczałem o tym publicznie i po domach. </a:t>
            </a:r>
            <a:r>
              <a:rPr lang="pl-PL" sz="1400" i="1" baseline="30000" dirty="0"/>
              <a:t>(21)</a:t>
            </a:r>
            <a:r>
              <a:rPr lang="pl-PL" sz="1400" i="1" dirty="0"/>
              <a:t> Na </a:t>
            </a:r>
            <a:r>
              <a:rPr lang="pl-PL" sz="1400" i="1" u="sng" dirty="0"/>
              <a:t>podstawie świadectw </a:t>
            </a:r>
            <a:r>
              <a:rPr lang="pl-PL" sz="1400" b="1" i="1" u="sng" dirty="0"/>
              <a:t>wzywałem</a:t>
            </a:r>
            <a:r>
              <a:rPr lang="pl-PL" sz="1400" i="1" dirty="0"/>
              <a:t> Żydów i Greków </a:t>
            </a:r>
            <a:r>
              <a:rPr lang="pl-PL" sz="1400" b="1" i="1" u="sng" dirty="0"/>
              <a:t>do opamiętania się przed Bogiem i do wiary w naszego Pana Jezusa.</a:t>
            </a:r>
            <a:r>
              <a:rPr lang="pl-PL" sz="1400" i="1" dirty="0"/>
              <a:t> </a:t>
            </a:r>
            <a:r>
              <a:rPr lang="pl-PL" sz="1400" i="1" baseline="30000" dirty="0"/>
              <a:t>(22)</a:t>
            </a:r>
            <a:r>
              <a:rPr lang="pl-PL" sz="1400" i="1" dirty="0"/>
              <a:t> A teraz ja, zobowiązany w Duchu, idę do Jerozolimy, niepewny, co mnie tam spotka. </a:t>
            </a:r>
            <a:r>
              <a:rPr lang="pl-PL" sz="1400" i="1" baseline="30000" dirty="0"/>
              <a:t>(23)</a:t>
            </a:r>
            <a:r>
              <a:rPr lang="pl-PL" sz="1400" i="1" dirty="0"/>
              <a:t> Wiem tylko — co mi zresztą Duch Święty w każdym mieście poświadcza — że czekają mnie więzy i ucisk. </a:t>
            </a:r>
            <a:r>
              <a:rPr lang="pl-PL" sz="1400" i="1" baseline="30000" dirty="0"/>
              <a:t>(24)</a:t>
            </a:r>
            <a:r>
              <a:rPr lang="pl-PL" sz="1400" i="1" dirty="0"/>
              <a:t> Nie przywiązuję jednak wagi do mojego życia. Zależy mi tylko na tym, aby dokończyć biegu oraz wykonać zadanie, zlecone przez Pana Jezusa, to znaczy </a:t>
            </a:r>
            <a:r>
              <a:rPr lang="pl-PL" sz="1400" i="1" u="sng" dirty="0"/>
              <a:t>służyć świadectwem dobrej nowinie o łasce Bożej</a:t>
            </a:r>
            <a:r>
              <a:rPr lang="pl-PL" sz="1400" i="1" dirty="0"/>
              <a:t>. </a:t>
            </a:r>
            <a:r>
              <a:rPr lang="pl-PL" sz="1400" i="1" baseline="30000" dirty="0"/>
              <a:t>(25)</a:t>
            </a:r>
            <a:r>
              <a:rPr lang="pl-PL" sz="1400" i="1" dirty="0"/>
              <a:t> A oto teraz wiem, że już więcej nie zobaczycie mojego oblicza — wy wszyscy, wśród których chodziłem, </a:t>
            </a:r>
            <a:r>
              <a:rPr lang="pl-PL" sz="1400" b="1" i="1" u="sng" dirty="0"/>
              <a:t>ogłaszając Królestwo.</a:t>
            </a:r>
            <a:r>
              <a:rPr lang="pl-PL" sz="1400" i="1" dirty="0"/>
              <a:t> </a:t>
            </a:r>
            <a:r>
              <a:rPr lang="pl-PL" sz="1400" i="1" baseline="30000" dirty="0"/>
              <a:t>(26)</a:t>
            </a:r>
            <a:r>
              <a:rPr lang="pl-PL" sz="1400" i="1" dirty="0"/>
              <a:t> Dlatego oświadczam wam w dniu dzisiejszym, że nie ponoszę winy za czyjąkolwiek krew, </a:t>
            </a:r>
            <a:r>
              <a:rPr lang="pl-PL" sz="1400" i="1" baseline="30000" dirty="0"/>
              <a:t>(27)</a:t>
            </a:r>
            <a:r>
              <a:rPr lang="pl-PL" sz="1400" i="1" dirty="0"/>
              <a:t> ponieważ nie uchylałem się od głoszenia wam </a:t>
            </a:r>
            <a:r>
              <a:rPr lang="pl-PL" sz="1400" b="1" i="1" u="sng" dirty="0"/>
              <a:t>całego planu Boga.</a:t>
            </a:r>
            <a:endParaRPr lang="pl-PL" sz="1400" dirty="0"/>
          </a:p>
          <a:p>
            <a:pPr marL="0" indent="0">
              <a:buNone/>
            </a:pPr>
            <a:r>
              <a:rPr lang="pl-PL" sz="1400" i="1" baseline="30000" dirty="0"/>
              <a:t>(28)</a:t>
            </a:r>
            <a:r>
              <a:rPr lang="pl-PL" sz="1400" i="1" dirty="0"/>
              <a:t> Uważajcie na samych siebie i na całą trzodę, w której was Duch Święty ustanowił przełożonymi. Dbajcie o to, aby paść kościół Boga, który sobie nabył własną krwią. </a:t>
            </a:r>
            <a:r>
              <a:rPr lang="pl-PL" sz="1400" i="1" baseline="30000" dirty="0"/>
              <a:t>(29)</a:t>
            </a:r>
            <a:r>
              <a:rPr lang="pl-PL" sz="1400" i="1" dirty="0"/>
              <a:t> Ja wiem, że po moim odejściu wejdą między was drapieżne wilki, które nie będą oszczędzać stada. </a:t>
            </a:r>
            <a:r>
              <a:rPr lang="pl-PL" sz="1400" i="1" baseline="30000" dirty="0"/>
              <a:t>(30)</a:t>
            </a:r>
            <a:r>
              <a:rPr lang="pl-PL" sz="1400" i="1" dirty="0"/>
              <a:t> Również spomiędzy was samych powstaną ludzie mówiący rzeczy przewrotne, aby pociągnąć za sobą uczniów. </a:t>
            </a:r>
            <a:r>
              <a:rPr lang="pl-PL" sz="1400" i="1" baseline="30000" dirty="0"/>
              <a:t>(31)</a:t>
            </a:r>
            <a:r>
              <a:rPr lang="pl-PL" sz="1400" i="1" dirty="0"/>
              <a:t> </a:t>
            </a:r>
            <a:r>
              <a:rPr lang="pl-PL" sz="1400" b="1" i="1" u="sng" dirty="0"/>
              <a:t>Dlatego bądźcie czujni! </a:t>
            </a:r>
            <a:r>
              <a:rPr lang="pl-PL" sz="1400" i="1" dirty="0"/>
              <a:t>Pamiętajcie, że przez trzy lata, dniem i nocą, nie przestawałem ze łzami napominać każdego z was. </a:t>
            </a:r>
            <a:endParaRPr lang="pl-PL" sz="1400" dirty="0"/>
          </a:p>
          <a:p>
            <a:pPr marL="0" indent="0">
              <a:buNone/>
            </a:pPr>
            <a:r>
              <a:rPr lang="pl-PL" sz="1400" i="1" baseline="30000" dirty="0"/>
              <a:t>(32)</a:t>
            </a:r>
            <a:r>
              <a:rPr lang="pl-PL" sz="1400" i="1" dirty="0"/>
              <a:t> A teraz powierzam was Bogu oraz Słowu Jego łaski. </a:t>
            </a:r>
            <a:r>
              <a:rPr lang="pl-PL" sz="1400" b="1" i="1" u="sng" dirty="0"/>
              <a:t>Ono jest zdolne was budować i zapewnić dziedzictwo</a:t>
            </a:r>
            <a:r>
              <a:rPr lang="pl-PL" sz="1400" i="1" dirty="0"/>
              <a:t> między tymi wszystkimi, którzy dostąpili uświęcenia. </a:t>
            </a:r>
            <a:r>
              <a:rPr lang="pl-PL" sz="1400" i="1" baseline="30000" dirty="0"/>
              <a:t>(33)</a:t>
            </a:r>
            <a:r>
              <a:rPr lang="pl-PL" sz="1400" i="1" dirty="0"/>
              <a:t> Nie pożądałem srebra ani złota, ani niczyjej szaty. </a:t>
            </a:r>
            <a:r>
              <a:rPr lang="pl-PL" sz="1400" i="1" baseline="30000" dirty="0"/>
              <a:t>(34)</a:t>
            </a:r>
            <a:r>
              <a:rPr lang="pl-PL" sz="1400" i="1" dirty="0"/>
              <a:t> Sami wiecie, że te ręce służyły potrzebom moim oraz tych, którzy byli ze mną. </a:t>
            </a:r>
            <a:r>
              <a:rPr lang="pl-PL" sz="1400" i="1" baseline="30000" dirty="0"/>
              <a:t>(35)</a:t>
            </a:r>
            <a:r>
              <a:rPr lang="pl-PL" sz="1400" i="1" dirty="0"/>
              <a:t> Przez to wszystko pokazałem wam, że w ten sposób pracując, trzeba wspierać słabych i pamiętać o słowach Pana Jezusa, który sam powiedział: Więcej szczęścia jest w dawaniu niż w braniu. </a:t>
            </a:r>
            <a:endParaRPr lang="pl-PL" sz="1400" dirty="0"/>
          </a:p>
          <a:p>
            <a:pPr marL="0" indent="0">
              <a:buNone/>
            </a:pPr>
            <a:r>
              <a:rPr lang="pl-PL" sz="1400" i="1" baseline="30000" dirty="0"/>
              <a:t>(36)</a:t>
            </a:r>
            <a:r>
              <a:rPr lang="pl-PL" sz="1400" i="1" dirty="0"/>
              <a:t> A gdy skończył mówić, zgiął wraz z nimi wszystkimi kolana i modlił się. </a:t>
            </a:r>
            <a:r>
              <a:rPr lang="pl-PL" sz="1400" i="1" baseline="30000" dirty="0"/>
              <a:t>(37)</a:t>
            </a:r>
            <a:r>
              <a:rPr lang="pl-PL" sz="1400" i="1" dirty="0"/>
              <a:t>Nikt też nie mógł powstrzymać łez. Wszyscy rzucali się Pawłowi na szyję i całowali go. </a:t>
            </a:r>
            <a:r>
              <a:rPr lang="pl-PL" sz="1400" i="1" baseline="30000" dirty="0"/>
              <a:t>(38)</a:t>
            </a:r>
            <a:r>
              <a:rPr lang="pl-PL" sz="1400" i="1" dirty="0"/>
              <a:t> Każdy odczuwał ból, szczególnie z powodu tych słów, że już nigdy nie zobaczą jego oblicza. Potem odprowadzili go na statek.</a:t>
            </a:r>
            <a:endParaRPr lang="pl-PL" sz="1400" dirty="0"/>
          </a:p>
          <a:p>
            <a:pPr marL="0" indent="0">
              <a:buNone/>
            </a:pP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871590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/>
              <a:t>Monochrom </a:t>
            </a:r>
            <a:r>
              <a:rPr lang="mr-IN" sz="3200" dirty="0"/>
              <a:t>–</a:t>
            </a:r>
            <a:r>
              <a:rPr lang="pl-PL" sz="3200" dirty="0"/>
              <a:t> do samodzielnego kolorowania</a:t>
            </a:r>
          </a:p>
        </p:txBody>
      </p:sp>
      <p:grpSp>
        <p:nvGrpSpPr>
          <p:cNvPr id="20" name="Grupa 19"/>
          <p:cNvGrpSpPr/>
          <p:nvPr/>
        </p:nvGrpSpPr>
        <p:grpSpPr>
          <a:xfrm>
            <a:off x="360000" y="1417638"/>
            <a:ext cx="8422618" cy="5251721"/>
            <a:chOff x="360000" y="1417638"/>
            <a:chExt cx="8422618" cy="5251721"/>
          </a:xfrm>
        </p:grpSpPr>
        <p:sp>
          <p:nvSpPr>
            <p:cNvPr id="3" name="Prostokąt zaokrąglony 10"/>
            <p:cNvSpPr/>
            <p:nvPr/>
          </p:nvSpPr>
          <p:spPr>
            <a:xfrm>
              <a:off x="360000" y="1417638"/>
              <a:ext cx="8422618" cy="5251721"/>
            </a:xfrm>
            <a:prstGeom prst="roundRect">
              <a:avLst>
                <a:gd name="adj" fmla="val 547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b="1">
                  <a:solidFill>
                    <a:schemeClr val="bg1">
                      <a:lumMod val="95000"/>
                    </a:schemeClr>
                  </a:solidFill>
                </a:rPr>
                <a:t>	ZGUBIONE</a:t>
              </a:r>
              <a:endParaRPr lang="pl-PL" sz="2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" name="Prostokąt zaokrąglony 10"/>
            <p:cNvSpPr/>
            <p:nvPr/>
          </p:nvSpPr>
          <p:spPr>
            <a:xfrm>
              <a:off x="4582121" y="2420888"/>
              <a:ext cx="4047965" cy="3888432"/>
            </a:xfrm>
            <a:prstGeom prst="roundRect">
              <a:avLst>
                <a:gd name="adj" fmla="val 547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sz="2800" b="1" dirty="0">
                  <a:solidFill>
                    <a:schemeClr val="bg1">
                      <a:lumMod val="95000"/>
                    </a:schemeClr>
                  </a:solidFill>
                </a:rPr>
                <a:t>ODKUPIONE</a:t>
              </a:r>
            </a:p>
          </p:txBody>
        </p:sp>
        <p:cxnSp>
          <p:nvCxnSpPr>
            <p:cNvPr id="5" name="Łącznik prostoliniowy 6"/>
            <p:cNvCxnSpPr/>
            <p:nvPr/>
          </p:nvCxnSpPr>
          <p:spPr>
            <a:xfrm>
              <a:off x="360000" y="4171393"/>
              <a:ext cx="74523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rostokąt zaokrąglony 10"/>
            <p:cNvSpPr/>
            <p:nvPr/>
          </p:nvSpPr>
          <p:spPr>
            <a:xfrm>
              <a:off x="467544" y="4358155"/>
              <a:ext cx="7416824" cy="2142225"/>
            </a:xfrm>
            <a:prstGeom prst="roundRect">
              <a:avLst>
                <a:gd name="adj" fmla="val 5473"/>
              </a:avLst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Prostokąt zaokrąglony 9"/>
            <p:cNvSpPr/>
            <p:nvPr/>
          </p:nvSpPr>
          <p:spPr>
            <a:xfrm>
              <a:off x="611560" y="4490406"/>
              <a:ext cx="3574040" cy="1818913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dirty="0">
                  <a:solidFill>
                    <a:schemeClr val="bg1">
                      <a:lumMod val="95000"/>
                    </a:schemeClr>
                  </a:solidFill>
                </a:rPr>
                <a:t>Nominalni chrześcijanie</a:t>
              </a:r>
            </a:p>
          </p:txBody>
        </p:sp>
        <p:sp>
          <p:nvSpPr>
            <p:cNvPr id="8" name="Prostokąt zaokrąglony 10"/>
            <p:cNvSpPr/>
            <p:nvPr/>
          </p:nvSpPr>
          <p:spPr>
            <a:xfrm>
              <a:off x="4860032" y="3933056"/>
              <a:ext cx="468555" cy="1331775"/>
            </a:xfrm>
            <a:prstGeom prst="roundRect">
              <a:avLst>
                <a:gd name="adj" fmla="val 21442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/>
            <a:lstStyle/>
            <a:p>
              <a:pPr algn="ctr"/>
              <a:r>
                <a:rPr lang="pl-PL" dirty="0">
                  <a:solidFill>
                    <a:schemeClr val="bg1">
                      <a:lumMod val="95000"/>
                    </a:schemeClr>
                  </a:solidFill>
                </a:rPr>
                <a:t>Niemowlak</a:t>
              </a:r>
            </a:p>
          </p:txBody>
        </p:sp>
        <p:sp>
          <p:nvSpPr>
            <p:cNvPr id="9" name="Prostokąt zaokrąglony 10"/>
            <p:cNvSpPr/>
            <p:nvPr/>
          </p:nvSpPr>
          <p:spPr>
            <a:xfrm>
              <a:off x="6876256" y="4490407"/>
              <a:ext cx="1656956" cy="915583"/>
            </a:xfrm>
            <a:prstGeom prst="roundRect">
              <a:avLst>
                <a:gd name="adj" fmla="val 21801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Chrześcijanie</a:t>
              </a:r>
              <a:br>
                <a:rPr lang="pl-PL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duchowi</a:t>
              </a:r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" name="Prostokąt zaokrąglony 10"/>
            <p:cNvSpPr/>
            <p:nvPr/>
          </p:nvSpPr>
          <p:spPr>
            <a:xfrm>
              <a:off x="4860032" y="5589240"/>
              <a:ext cx="1987018" cy="645215"/>
            </a:xfrm>
            <a:prstGeom prst="roundRect">
              <a:avLst>
                <a:gd name="adj" fmla="val 15998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Chrześcijanie</a:t>
              </a:r>
              <a:br>
                <a:rPr lang="pl-PL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cieleśni</a:t>
              </a:r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" name="Prostokąt zaokrąglony 9"/>
            <p:cNvSpPr/>
            <p:nvPr/>
          </p:nvSpPr>
          <p:spPr>
            <a:xfrm>
              <a:off x="2221528" y="2520619"/>
              <a:ext cx="1892511" cy="183753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" name="Strzałka w prawo 14"/>
            <p:cNvSpPr/>
            <p:nvPr/>
          </p:nvSpPr>
          <p:spPr>
            <a:xfrm rot="1210121">
              <a:off x="3905878" y="3862753"/>
              <a:ext cx="1016103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" name="Prostokąt zaokrąglony 10"/>
            <p:cNvSpPr/>
            <p:nvPr/>
          </p:nvSpPr>
          <p:spPr>
            <a:xfrm>
              <a:off x="611560" y="3040738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>
                      <a:lumMod val="95000"/>
                    </a:schemeClr>
                  </a:solidFill>
                </a:rPr>
                <a:t>Poganie</a:t>
              </a:r>
            </a:p>
          </p:txBody>
        </p:sp>
        <p:sp>
          <p:nvSpPr>
            <p:cNvPr id="17" name="Prostokąt zaokrąglony 10"/>
            <p:cNvSpPr/>
            <p:nvPr/>
          </p:nvSpPr>
          <p:spPr>
            <a:xfrm>
              <a:off x="720427" y="3617238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Ateiści</a:t>
              </a:r>
            </a:p>
          </p:txBody>
        </p:sp>
        <p:sp>
          <p:nvSpPr>
            <p:cNvPr id="18" name="Prostokąt zaokrąglony 10"/>
            <p:cNvSpPr/>
            <p:nvPr/>
          </p:nvSpPr>
          <p:spPr>
            <a:xfrm>
              <a:off x="2426835" y="2593942"/>
              <a:ext cx="1489102" cy="602465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Muzułmanie</a:t>
              </a:r>
            </a:p>
          </p:txBody>
        </p:sp>
        <p:sp>
          <p:nvSpPr>
            <p:cNvPr id="19" name="Prostokąt zaokrąglony 10"/>
            <p:cNvSpPr/>
            <p:nvPr/>
          </p:nvSpPr>
          <p:spPr>
            <a:xfrm>
              <a:off x="2436588" y="3270996"/>
              <a:ext cx="1494141" cy="662059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Żydzi</a:t>
              </a:r>
            </a:p>
          </p:txBody>
        </p:sp>
        <p:sp>
          <p:nvSpPr>
            <p:cNvPr id="23" name="Strzałka w prawo 22"/>
            <p:cNvSpPr/>
            <p:nvPr/>
          </p:nvSpPr>
          <p:spPr>
            <a:xfrm>
              <a:off x="3871761" y="4780573"/>
              <a:ext cx="1016103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" name="Strzałka w prawo 26"/>
            <p:cNvSpPr/>
            <p:nvPr/>
          </p:nvSpPr>
          <p:spPr>
            <a:xfrm rot="763961">
              <a:off x="2134994" y="4115948"/>
              <a:ext cx="2797878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28" name="Łącznik prostoliniowy 6"/>
            <p:cNvCxnSpPr/>
            <p:nvPr/>
          </p:nvCxnSpPr>
          <p:spPr>
            <a:xfrm flipV="1">
              <a:off x="4582121" y="2636912"/>
              <a:ext cx="0" cy="36474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rostokąt zaokrąglony 10"/>
            <p:cNvSpPr/>
            <p:nvPr/>
          </p:nvSpPr>
          <p:spPr>
            <a:xfrm>
              <a:off x="5472603" y="4273935"/>
              <a:ext cx="1122428" cy="739241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>
                      <a:lumMod val="95000"/>
                    </a:schemeClr>
                  </a:solidFill>
                </a:rPr>
                <a:t>Dzieci</a:t>
              </a:r>
            </a:p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" name="Prostokąt zaokrąglony 10"/>
            <p:cNvSpPr/>
            <p:nvPr/>
          </p:nvSpPr>
          <p:spPr>
            <a:xfrm>
              <a:off x="424724" y="2636912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>
                      <a:lumMod val="95000"/>
                    </a:schemeClr>
                  </a:solidFill>
                </a:rPr>
                <a:t>Panteiści</a:t>
              </a:r>
            </a:p>
          </p:txBody>
        </p:sp>
        <p:sp>
          <p:nvSpPr>
            <p:cNvPr id="32" name="Prostokąt zaokrąglony 10"/>
            <p:cNvSpPr/>
            <p:nvPr/>
          </p:nvSpPr>
          <p:spPr>
            <a:xfrm>
              <a:off x="795453" y="2204864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Politeiści</a:t>
              </a:r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4" name="Strzałka kolista 33"/>
            <p:cNvSpPr/>
            <p:nvPr/>
          </p:nvSpPr>
          <p:spPr>
            <a:xfrm rot="312077">
              <a:off x="4788527" y="4780430"/>
              <a:ext cx="877506" cy="163956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974829"/>
                <a:gd name="adj5" fmla="val 12500"/>
              </a:avLst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" name="Strzałka w prawo 34"/>
            <p:cNvSpPr/>
            <p:nvPr/>
          </p:nvSpPr>
          <p:spPr>
            <a:xfrm rot="5400000">
              <a:off x="5897849" y="4750865"/>
              <a:ext cx="245196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" name="Prostokąt zaokrąglony 10"/>
            <p:cNvSpPr/>
            <p:nvPr/>
          </p:nvSpPr>
          <p:spPr>
            <a:xfrm>
              <a:off x="5436096" y="5013176"/>
              <a:ext cx="1112224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>
                      <a:lumMod val="95000"/>
                    </a:schemeClr>
                  </a:solidFill>
                </a:rPr>
                <a:t>Ociężali</a:t>
              </a:r>
            </a:p>
          </p:txBody>
        </p:sp>
        <p:sp>
          <p:nvSpPr>
            <p:cNvPr id="13" name="Strzałka kolista 12"/>
            <p:cNvSpPr/>
            <p:nvPr/>
          </p:nvSpPr>
          <p:spPr>
            <a:xfrm rot="8715007">
              <a:off x="6170853" y="4798869"/>
              <a:ext cx="703686" cy="70368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3327105"/>
                <a:gd name="adj5" fmla="val 12500"/>
              </a:avLst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4" name="Strzałka w prawo 23"/>
            <p:cNvSpPr/>
            <p:nvPr/>
          </p:nvSpPr>
          <p:spPr>
            <a:xfrm>
              <a:off x="5292081" y="4575257"/>
              <a:ext cx="1800200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3" name="Strzałka w prawo 32"/>
            <p:cNvSpPr/>
            <p:nvPr/>
          </p:nvSpPr>
          <p:spPr>
            <a:xfrm rot="5400000">
              <a:off x="5826999" y="5387502"/>
              <a:ext cx="386900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37" name="Prostokąt zaokrąglony 10"/>
          <p:cNvSpPr/>
          <p:nvPr/>
        </p:nvSpPr>
        <p:spPr>
          <a:xfrm>
            <a:off x="2560836" y="5589240"/>
            <a:ext cx="1507108" cy="648226"/>
          </a:xfrm>
          <a:prstGeom prst="roundRect">
            <a:avLst>
              <a:gd name="adj" fmla="val 1805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>
                    <a:lumMod val="95000"/>
                  </a:schemeClr>
                </a:solidFill>
              </a:rPr>
              <a:t>Fałszywi</a:t>
            </a:r>
            <a:br>
              <a:rPr lang="pl-PL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pl-PL" dirty="0">
                <a:solidFill>
                  <a:schemeClr val="bg1">
                    <a:lumMod val="95000"/>
                  </a:schemeClr>
                </a:solidFill>
              </a:rPr>
              <a:t>bracia</a:t>
            </a:r>
          </a:p>
        </p:txBody>
      </p:sp>
      <p:sp>
        <p:nvSpPr>
          <p:cNvPr id="38" name="PoleTekstowe 37"/>
          <p:cNvSpPr txBox="1"/>
          <p:nvPr/>
        </p:nvSpPr>
        <p:spPr>
          <a:xfrm rot="1825528">
            <a:off x="4979829" y="2412729"/>
            <a:ext cx="3863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Nie </a:t>
            </a:r>
            <a:r>
              <a:rPr lang="pl-PL" sz="2800" b="1">
                <a:solidFill>
                  <a:srgbClr val="FF0000"/>
                </a:solidFill>
              </a:rPr>
              <a:t>oglądać </a:t>
            </a:r>
            <a:br>
              <a:rPr lang="pl-PL" sz="2800" b="1">
                <a:solidFill>
                  <a:srgbClr val="FF0000"/>
                </a:solidFill>
              </a:rPr>
            </a:br>
            <a:r>
              <a:rPr lang="pl-PL" sz="2800" b="1">
                <a:solidFill>
                  <a:srgbClr val="FF0000"/>
                </a:solidFill>
              </a:rPr>
              <a:t>	zbyt dokładnie!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0650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Kończymy!</a:t>
            </a:r>
          </a:p>
        </p:txBody>
      </p:sp>
    </p:spTree>
    <p:extLst>
      <p:ext uri="{BB962C8B-B14F-4D97-AF65-F5344CB8AC3E}">
        <p14:creationId xmlns:p14="http://schemas.microsoft.com/office/powerpoint/2010/main" val="172675213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Synteza </a:t>
            </a:r>
            <a:r>
              <a:rPr lang="mr-IN" dirty="0"/>
              <a:t>–</a:t>
            </a:r>
            <a:r>
              <a:rPr lang="pl-PL" dirty="0"/>
              <a:t> jak działać?</a:t>
            </a:r>
          </a:p>
        </p:txBody>
      </p:sp>
    </p:spTree>
    <p:extLst>
      <p:ext uri="{BB962C8B-B14F-4D97-AF65-F5344CB8AC3E}">
        <p14:creationId xmlns:p14="http://schemas.microsoft.com/office/powerpoint/2010/main" val="213730319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zapamiętać?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Wersety!</a:t>
            </a:r>
          </a:p>
          <a:p>
            <a:r>
              <a:rPr lang="pl-PL" dirty="0"/>
              <a:t>Podział widoczny to nie podział duchowy.</a:t>
            </a:r>
          </a:p>
          <a:p>
            <a:r>
              <a:rPr lang="pl-PL" dirty="0"/>
              <a:t>Postępujmy mądrze </a:t>
            </a:r>
            <a:r>
              <a:rPr lang="mr-IN" dirty="0"/>
              <a:t>–</a:t>
            </a:r>
            <a:r>
              <a:rPr lang="pl-PL" dirty="0"/>
              <a:t> rozpoznawajmy teren.</a:t>
            </a:r>
          </a:p>
          <a:p>
            <a:r>
              <a:rPr lang="pl-PL" dirty="0"/>
              <a:t>Nauka o obecności DŚ w człowieku.</a:t>
            </a:r>
          </a:p>
          <a:p>
            <a:r>
              <a:rPr lang="pl-PL" dirty="0"/>
              <a:t>Mówmy właściwe rzeczy właściwym ludziom.</a:t>
            </a:r>
          </a:p>
          <a:p>
            <a:r>
              <a:rPr lang="pl-PL" dirty="0"/>
              <a:t>Praktyka: 4 rodzaje komunikatów.</a:t>
            </a:r>
          </a:p>
        </p:txBody>
      </p:sp>
    </p:spTree>
    <p:extLst>
      <p:ext uri="{BB962C8B-B14F-4D97-AF65-F5344CB8AC3E}">
        <p14:creationId xmlns:p14="http://schemas.microsoft.com/office/powerpoint/2010/main" val="84706597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i do kogo?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0620801"/>
              </p:ext>
            </p:extLst>
          </p:nvPr>
        </p:nvGraphicFramePr>
        <p:xfrm>
          <a:off x="457200" y="1600200"/>
          <a:ext cx="8229600" cy="4493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8619">
                <a:tc>
                  <a:txBody>
                    <a:bodyPr/>
                    <a:lstStyle/>
                    <a:p>
                      <a:r>
                        <a:rPr lang="pl-PL" dirty="0"/>
                        <a:t>Kto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Jak rozpoznać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Co mówimy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8619">
                <a:tc>
                  <a:txBody>
                    <a:bodyPr/>
                    <a:lstStyle/>
                    <a:p>
                      <a:r>
                        <a:rPr lang="pl-PL" dirty="0"/>
                        <a:t>Zgubiony świat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619">
                <a:tc>
                  <a:txBody>
                    <a:bodyPr/>
                    <a:lstStyle/>
                    <a:p>
                      <a:r>
                        <a:rPr lang="pl-PL" dirty="0"/>
                        <a:t>Niemowlak i dziecko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86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Uczeń, człowiek</a:t>
                      </a:r>
                      <a:r>
                        <a:rPr lang="pl-PL" baseline="0" dirty="0"/>
                        <a:t> d</a:t>
                      </a:r>
                      <a:r>
                        <a:rPr lang="pl-PL" dirty="0"/>
                        <a:t>uchowy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86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Chrześcijanin cielesny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89016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i do kogo? Więcej wariantów.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704457"/>
              </p:ext>
            </p:extLst>
          </p:nvPr>
        </p:nvGraphicFramePr>
        <p:xfrm>
          <a:off x="395536" y="1340768"/>
          <a:ext cx="8229600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Kto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Jak rozpoznać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Co mówimy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Zgubiony</a:t>
                      </a:r>
                      <a:r>
                        <a:rPr lang="pl-PL" baseline="0" dirty="0"/>
                        <a:t> ś</a:t>
                      </a:r>
                      <a:r>
                        <a:rPr lang="pl-PL" dirty="0"/>
                        <a:t>wiat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Niemowlak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Dziecko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Ociężały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Chrześcijanin cielesny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Uczeń,</a:t>
                      </a:r>
                      <a:r>
                        <a:rPr lang="pl-PL" baseline="0" dirty="0"/>
                        <a:t> człowiek d</a:t>
                      </a:r>
                      <a:r>
                        <a:rPr lang="pl-PL" dirty="0"/>
                        <a:t>uchowy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Nominalny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Buddysta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Fałszywy brat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Żyd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Żyd mesjański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Mormon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Świadek Jehowy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253714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Pytania, dyskusja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mr-IN" dirty="0"/>
              <a:t>…</a:t>
            </a: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mr-IN" dirty="0"/>
              <a:t>…</a:t>
            </a: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mr-IN" dirty="0"/>
              <a:t>…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6125172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Modlitwa św. Pawła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i="1" dirty="0"/>
              <a:t>A teraz powierzamy się Bogu i Słowu łaski Jego. </a:t>
            </a:r>
            <a:br>
              <a:rPr lang="pl-PL" i="1" dirty="0"/>
            </a:br>
            <a:r>
              <a:rPr lang="pl-PL" i="1" dirty="0"/>
              <a:t>Ono jest zdolne budować nas </a:t>
            </a:r>
            <a:br>
              <a:rPr lang="pl-PL" i="1" dirty="0"/>
            </a:br>
            <a:r>
              <a:rPr lang="pl-PL" i="1" dirty="0"/>
              <a:t>	i zapewnić nam dziedzictwo między tymi wszystkimi, którzy dostąpili uświęcenia.</a:t>
            </a:r>
          </a:p>
          <a:p>
            <a:pPr marL="0" indent="0">
              <a:buNone/>
            </a:pPr>
            <a:r>
              <a:rPr lang="pl-PL" i="1" dirty="0"/>
              <a:t>Nie pożądajmy srebra ani złota, ani niczyjej szaty. Sami służmy potrzebom swoim </a:t>
            </a:r>
            <a:br>
              <a:rPr lang="pl-PL" i="1" dirty="0"/>
            </a:br>
            <a:r>
              <a:rPr lang="pl-PL" i="1" dirty="0"/>
              <a:t>	oraz tym, którzy są z nami </a:t>
            </a:r>
            <a:br>
              <a:rPr lang="pl-PL" i="1" dirty="0"/>
            </a:br>
            <a:r>
              <a:rPr lang="pl-PL" i="1" dirty="0"/>
              <a:t>		pokazując że w ten sposób pracując, </a:t>
            </a:r>
            <a:br>
              <a:rPr lang="pl-PL" i="1" dirty="0"/>
            </a:br>
            <a:r>
              <a:rPr lang="pl-PL" i="1" dirty="0"/>
              <a:t>należy wspierać słabych </a:t>
            </a:r>
            <a:br>
              <a:rPr lang="pl-PL" i="1" dirty="0"/>
            </a:br>
            <a:r>
              <a:rPr lang="pl-PL" i="1" dirty="0"/>
              <a:t>	i pamiętać o słowach Pana Jezusa, </a:t>
            </a:r>
            <a:br>
              <a:rPr lang="pl-PL" i="1" dirty="0"/>
            </a:br>
            <a:r>
              <a:rPr lang="pl-PL" i="1" dirty="0"/>
              <a:t>		który sam powiedział:</a:t>
            </a:r>
          </a:p>
          <a:p>
            <a:pPr marL="0" indent="0">
              <a:buNone/>
            </a:pPr>
            <a:r>
              <a:rPr lang="pl-PL" i="1" dirty="0"/>
              <a:t>Więcej szczęścia jest w dawaniu niż w braniu.</a:t>
            </a:r>
          </a:p>
          <a:p>
            <a:pPr marL="0" indent="0">
              <a:buNone/>
            </a:pPr>
            <a:r>
              <a:rPr lang="pl-PL" i="1" dirty="0"/>
              <a:t>					(</a:t>
            </a:r>
            <a:r>
              <a:rPr lang="pl-PL" i="1" dirty="0" err="1"/>
              <a:t>Dz</a:t>
            </a:r>
            <a:r>
              <a:rPr lang="pl-PL" i="1" dirty="0"/>
              <a:t> 20:32, parafraza) </a:t>
            </a:r>
          </a:p>
        </p:txBody>
      </p:sp>
    </p:spTree>
    <p:extLst>
      <p:ext uri="{BB962C8B-B14F-4D97-AF65-F5344CB8AC3E}">
        <p14:creationId xmlns:p14="http://schemas.microsoft.com/office/powerpoint/2010/main" val="1316484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Koniec</a:t>
            </a:r>
            <a:br>
              <a:rPr lang="pl-PL" dirty="0"/>
            </a:br>
            <a:r>
              <a:rPr lang="pl-PL" dirty="0"/>
              <a:t>---- to był ostatni slajd.</a:t>
            </a: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19417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/>
              <a:t>Notatki ROBOCZE</a:t>
            </a:r>
            <a:endParaRPr lang="pl-PL" dirty="0"/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776650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/>
              <a:t>Roboczy </a:t>
            </a:r>
            <a:r>
              <a:rPr lang="mr-IN" sz="3200" dirty="0"/>
              <a:t>–</a:t>
            </a:r>
            <a:r>
              <a:rPr lang="pl-PL" sz="3200" dirty="0"/>
              <a:t> zrobić taki, co będzie miał wszystko!!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3960440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7452360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5"/>
            <a:ext cx="7560840" cy="2142225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6"/>
            <a:ext cx="3574040" cy="183637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5589240"/>
            <a:ext cx="1987018" cy="645215"/>
          </a:xfrm>
          <a:prstGeom prst="roundRect">
            <a:avLst>
              <a:gd name="adj" fmla="val 15997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560836" y="5589240"/>
            <a:ext cx="1507108" cy="648226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5472603" y="4273935"/>
            <a:ext cx="1122428" cy="739241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3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2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4" name="Strzałka kolista 33"/>
          <p:cNvSpPr/>
          <p:nvPr/>
        </p:nvSpPr>
        <p:spPr>
          <a:xfrm rot="312077">
            <a:off x="4788527" y="4780430"/>
            <a:ext cx="877506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974829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trzałka w prawo 34"/>
          <p:cNvSpPr/>
          <p:nvPr/>
        </p:nvSpPr>
        <p:spPr>
          <a:xfrm rot="5400000">
            <a:off x="5838100" y="4691115"/>
            <a:ext cx="364697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Strzałka w prawo 32"/>
          <p:cNvSpPr/>
          <p:nvPr/>
        </p:nvSpPr>
        <p:spPr>
          <a:xfrm rot="5400000">
            <a:off x="5826999" y="5387502"/>
            <a:ext cx="3869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85273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>
                <a:solidFill>
                  <a:schemeClr val="bg1"/>
                </a:solidFill>
              </a:rPr>
              <a:t>Monochrom </a:t>
            </a:r>
            <a:r>
              <a:rPr lang="mr-IN" sz="3200" dirty="0">
                <a:solidFill>
                  <a:schemeClr val="bg1"/>
                </a:solidFill>
              </a:rPr>
              <a:t>–</a:t>
            </a:r>
            <a:r>
              <a:rPr lang="pl-PL" sz="3200" dirty="0">
                <a:solidFill>
                  <a:schemeClr val="bg1"/>
                </a:solidFill>
              </a:rPr>
              <a:t> do samodzielnego kolorowania</a:t>
            </a:r>
          </a:p>
        </p:txBody>
      </p:sp>
      <p:grpSp>
        <p:nvGrpSpPr>
          <p:cNvPr id="20" name="Grupa 19"/>
          <p:cNvGrpSpPr/>
          <p:nvPr/>
        </p:nvGrpSpPr>
        <p:grpSpPr>
          <a:xfrm>
            <a:off x="360000" y="1417638"/>
            <a:ext cx="8422618" cy="5251721"/>
            <a:chOff x="360000" y="1417638"/>
            <a:chExt cx="8422618" cy="5251721"/>
          </a:xfrm>
        </p:grpSpPr>
        <p:sp>
          <p:nvSpPr>
            <p:cNvPr id="3" name="Prostokąt zaokrąglony 10"/>
            <p:cNvSpPr/>
            <p:nvPr/>
          </p:nvSpPr>
          <p:spPr>
            <a:xfrm>
              <a:off x="360000" y="1417638"/>
              <a:ext cx="8422618" cy="5251721"/>
            </a:xfrm>
            <a:prstGeom prst="roundRect">
              <a:avLst>
                <a:gd name="adj" fmla="val 547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b="1">
                  <a:solidFill>
                    <a:schemeClr val="bg1"/>
                  </a:solidFill>
                </a:rPr>
                <a:t>	ZGUBIONE</a:t>
              </a:r>
              <a:endParaRPr lang="pl-PL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Prostokąt zaokrąglony 10"/>
            <p:cNvSpPr/>
            <p:nvPr/>
          </p:nvSpPr>
          <p:spPr>
            <a:xfrm>
              <a:off x="4582121" y="2420888"/>
              <a:ext cx="4047965" cy="3888432"/>
            </a:xfrm>
            <a:prstGeom prst="roundRect">
              <a:avLst>
                <a:gd name="adj" fmla="val 547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sz="2800" b="1" dirty="0">
                  <a:solidFill>
                    <a:schemeClr val="bg1"/>
                  </a:solidFill>
                </a:rPr>
                <a:t>ODKUPIONE</a:t>
              </a:r>
            </a:p>
          </p:txBody>
        </p:sp>
        <p:cxnSp>
          <p:nvCxnSpPr>
            <p:cNvPr id="5" name="Łącznik prostoliniowy 6"/>
            <p:cNvCxnSpPr/>
            <p:nvPr/>
          </p:nvCxnSpPr>
          <p:spPr>
            <a:xfrm>
              <a:off x="360000" y="4171393"/>
              <a:ext cx="74523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rostokąt zaokrąglony 10"/>
            <p:cNvSpPr/>
            <p:nvPr/>
          </p:nvSpPr>
          <p:spPr>
            <a:xfrm>
              <a:off x="467544" y="4358155"/>
              <a:ext cx="7416824" cy="2142225"/>
            </a:xfrm>
            <a:prstGeom prst="roundRect">
              <a:avLst>
                <a:gd name="adj" fmla="val 5473"/>
              </a:avLst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7" name="Prostokąt zaokrąglony 9"/>
            <p:cNvSpPr/>
            <p:nvPr/>
          </p:nvSpPr>
          <p:spPr>
            <a:xfrm>
              <a:off x="611560" y="4490406"/>
              <a:ext cx="3574040" cy="1818913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dirty="0">
                  <a:solidFill>
                    <a:schemeClr val="bg1"/>
                  </a:solidFill>
                </a:rPr>
                <a:t>Nominalni chrześcijanie</a:t>
              </a:r>
            </a:p>
          </p:txBody>
        </p:sp>
        <p:sp>
          <p:nvSpPr>
            <p:cNvPr id="8" name="Prostokąt zaokrąglony 10"/>
            <p:cNvSpPr/>
            <p:nvPr/>
          </p:nvSpPr>
          <p:spPr>
            <a:xfrm>
              <a:off x="4860032" y="3933056"/>
              <a:ext cx="468555" cy="1331775"/>
            </a:xfrm>
            <a:prstGeom prst="roundRect">
              <a:avLst>
                <a:gd name="adj" fmla="val 21442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/>
            <a:lstStyle/>
            <a:p>
              <a:pPr algn="ctr"/>
              <a:r>
                <a:rPr lang="pl-PL" dirty="0">
                  <a:solidFill>
                    <a:schemeClr val="bg1"/>
                  </a:solidFill>
                </a:rPr>
                <a:t>Niemowlak</a:t>
              </a:r>
            </a:p>
          </p:txBody>
        </p:sp>
        <p:sp>
          <p:nvSpPr>
            <p:cNvPr id="9" name="Prostokąt zaokrąglony 10"/>
            <p:cNvSpPr/>
            <p:nvPr/>
          </p:nvSpPr>
          <p:spPr>
            <a:xfrm>
              <a:off x="6876256" y="4490407"/>
              <a:ext cx="1656956" cy="915583"/>
            </a:xfrm>
            <a:prstGeom prst="roundRect">
              <a:avLst>
                <a:gd name="adj" fmla="val 21801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/>
                  </a:solidFill>
                </a:rPr>
                <a:t>Chrześcijanie</a:t>
              </a:r>
              <a:br>
                <a:rPr lang="pl-PL">
                  <a:solidFill>
                    <a:schemeClr val="bg1"/>
                  </a:solidFill>
                </a:rPr>
              </a:br>
              <a:r>
                <a:rPr lang="pl-PL">
                  <a:solidFill>
                    <a:schemeClr val="bg1"/>
                  </a:solidFill>
                </a:rPr>
                <a:t>duchowi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10" name="Prostokąt zaokrąglony 10"/>
            <p:cNvSpPr/>
            <p:nvPr/>
          </p:nvSpPr>
          <p:spPr>
            <a:xfrm>
              <a:off x="4860032" y="5589240"/>
              <a:ext cx="1987018" cy="645215"/>
            </a:xfrm>
            <a:prstGeom prst="roundRect">
              <a:avLst>
                <a:gd name="adj" fmla="val 15998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/>
                  </a:solidFill>
                </a:rPr>
                <a:t>Chrześcijanie</a:t>
              </a:r>
              <a:br>
                <a:rPr lang="pl-PL">
                  <a:solidFill>
                    <a:schemeClr val="bg1"/>
                  </a:solidFill>
                </a:rPr>
              </a:br>
              <a:r>
                <a:rPr lang="pl-PL">
                  <a:solidFill>
                    <a:schemeClr val="bg1"/>
                  </a:solidFill>
                </a:rPr>
                <a:t>cieleśni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14" name="Prostokąt zaokrąglony 9"/>
            <p:cNvSpPr/>
            <p:nvPr/>
          </p:nvSpPr>
          <p:spPr>
            <a:xfrm>
              <a:off x="2221528" y="2520619"/>
              <a:ext cx="1892511" cy="183753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15" name="Strzałka w prawo 14"/>
            <p:cNvSpPr/>
            <p:nvPr/>
          </p:nvSpPr>
          <p:spPr>
            <a:xfrm rot="1210121">
              <a:off x="3905878" y="3862753"/>
              <a:ext cx="1016103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16" name="Prostokąt zaokrąglony 10"/>
            <p:cNvSpPr/>
            <p:nvPr/>
          </p:nvSpPr>
          <p:spPr>
            <a:xfrm>
              <a:off x="611560" y="3040738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/>
                  </a:solidFill>
                </a:rPr>
                <a:t>Poganie</a:t>
              </a:r>
            </a:p>
          </p:txBody>
        </p:sp>
        <p:sp>
          <p:nvSpPr>
            <p:cNvPr id="17" name="Prostokąt zaokrąglony 10"/>
            <p:cNvSpPr/>
            <p:nvPr/>
          </p:nvSpPr>
          <p:spPr>
            <a:xfrm>
              <a:off x="720427" y="3617238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/>
                  </a:solidFill>
                </a:rPr>
                <a:t>Ateiści</a:t>
              </a:r>
            </a:p>
          </p:txBody>
        </p:sp>
        <p:sp>
          <p:nvSpPr>
            <p:cNvPr id="18" name="Prostokąt zaokrąglony 10"/>
            <p:cNvSpPr/>
            <p:nvPr/>
          </p:nvSpPr>
          <p:spPr>
            <a:xfrm>
              <a:off x="2426835" y="2593942"/>
              <a:ext cx="1489102" cy="602465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/>
                  </a:solidFill>
                </a:rPr>
                <a:t>Muzułmanie</a:t>
              </a:r>
            </a:p>
          </p:txBody>
        </p:sp>
        <p:sp>
          <p:nvSpPr>
            <p:cNvPr id="19" name="Prostokąt zaokrąglony 10"/>
            <p:cNvSpPr/>
            <p:nvPr/>
          </p:nvSpPr>
          <p:spPr>
            <a:xfrm>
              <a:off x="2436588" y="3270996"/>
              <a:ext cx="1494141" cy="662059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/>
                  </a:solidFill>
                </a:rPr>
                <a:t>Żydzi</a:t>
              </a:r>
            </a:p>
          </p:txBody>
        </p:sp>
        <p:sp>
          <p:nvSpPr>
            <p:cNvPr id="23" name="Strzałka w prawo 22"/>
            <p:cNvSpPr/>
            <p:nvPr/>
          </p:nvSpPr>
          <p:spPr>
            <a:xfrm>
              <a:off x="3871761" y="4780573"/>
              <a:ext cx="1016103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27" name="Strzałka w prawo 26"/>
            <p:cNvSpPr/>
            <p:nvPr/>
          </p:nvSpPr>
          <p:spPr>
            <a:xfrm rot="763961">
              <a:off x="2134994" y="4115948"/>
              <a:ext cx="2797878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cxnSp>
          <p:nvCxnSpPr>
            <p:cNvPr id="28" name="Łącznik prostoliniowy 6"/>
            <p:cNvCxnSpPr/>
            <p:nvPr/>
          </p:nvCxnSpPr>
          <p:spPr>
            <a:xfrm flipV="1">
              <a:off x="4582121" y="2636912"/>
              <a:ext cx="0" cy="36474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rostokąt zaokrąglony 10"/>
            <p:cNvSpPr/>
            <p:nvPr/>
          </p:nvSpPr>
          <p:spPr>
            <a:xfrm>
              <a:off x="5472603" y="4273935"/>
              <a:ext cx="1122428" cy="739241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/>
                  </a:solidFill>
                </a:rPr>
                <a:t>Dzieci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31" name="Prostokąt zaokrąglony 10"/>
            <p:cNvSpPr/>
            <p:nvPr/>
          </p:nvSpPr>
          <p:spPr>
            <a:xfrm>
              <a:off x="424724" y="2636912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/>
                  </a:solidFill>
                </a:rPr>
                <a:t>Panteiści</a:t>
              </a:r>
            </a:p>
          </p:txBody>
        </p:sp>
        <p:sp>
          <p:nvSpPr>
            <p:cNvPr id="32" name="Prostokąt zaokrąglony 10"/>
            <p:cNvSpPr/>
            <p:nvPr/>
          </p:nvSpPr>
          <p:spPr>
            <a:xfrm>
              <a:off x="795453" y="2204864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/>
                  </a:solidFill>
                </a:rPr>
                <a:t>Politeiści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34" name="Strzałka kolista 33"/>
            <p:cNvSpPr/>
            <p:nvPr/>
          </p:nvSpPr>
          <p:spPr>
            <a:xfrm rot="312077">
              <a:off x="4788527" y="4780430"/>
              <a:ext cx="877506" cy="163956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974829"/>
                <a:gd name="adj5" fmla="val 12500"/>
              </a:avLst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35" name="Strzałka w prawo 34"/>
            <p:cNvSpPr/>
            <p:nvPr/>
          </p:nvSpPr>
          <p:spPr>
            <a:xfrm rot="5400000">
              <a:off x="5897849" y="4750865"/>
              <a:ext cx="245196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12" name="Prostokąt zaokrąglony 10"/>
            <p:cNvSpPr/>
            <p:nvPr/>
          </p:nvSpPr>
          <p:spPr>
            <a:xfrm>
              <a:off x="5436096" y="5013176"/>
              <a:ext cx="1112224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/>
                  </a:solidFill>
                </a:rPr>
                <a:t>Ociężali</a:t>
              </a:r>
            </a:p>
          </p:txBody>
        </p:sp>
        <p:sp>
          <p:nvSpPr>
            <p:cNvPr id="13" name="Strzałka kolista 12"/>
            <p:cNvSpPr/>
            <p:nvPr/>
          </p:nvSpPr>
          <p:spPr>
            <a:xfrm rot="8715007">
              <a:off x="6170853" y="4798869"/>
              <a:ext cx="703686" cy="70368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3327105"/>
                <a:gd name="adj5" fmla="val 12500"/>
              </a:avLst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4" name="Strzałka w prawo 23"/>
            <p:cNvSpPr/>
            <p:nvPr/>
          </p:nvSpPr>
          <p:spPr>
            <a:xfrm>
              <a:off x="5292081" y="4575257"/>
              <a:ext cx="1800200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33" name="Strzałka w prawo 32"/>
            <p:cNvSpPr/>
            <p:nvPr/>
          </p:nvSpPr>
          <p:spPr>
            <a:xfrm rot="5400000">
              <a:off x="5826999" y="5387502"/>
              <a:ext cx="386900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Prostokąt zaokrąglony 10"/>
          <p:cNvSpPr/>
          <p:nvPr/>
        </p:nvSpPr>
        <p:spPr>
          <a:xfrm>
            <a:off x="2560836" y="5589240"/>
            <a:ext cx="1507108" cy="648226"/>
          </a:xfrm>
          <a:prstGeom prst="roundRect">
            <a:avLst>
              <a:gd name="adj" fmla="val 1805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38" name="PoleTekstowe 37"/>
          <p:cNvSpPr txBox="1"/>
          <p:nvPr/>
        </p:nvSpPr>
        <p:spPr>
          <a:xfrm rot="1825528">
            <a:off x="4979829" y="2412729"/>
            <a:ext cx="3863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</a:rPr>
              <a:t>Nie </a:t>
            </a:r>
            <a:r>
              <a:rPr lang="pl-PL" sz="2800" b="1">
                <a:solidFill>
                  <a:schemeClr val="bg1"/>
                </a:solidFill>
              </a:rPr>
              <a:t>oglądać </a:t>
            </a:r>
            <a:br>
              <a:rPr lang="pl-PL" sz="2800" b="1">
                <a:solidFill>
                  <a:schemeClr val="bg1"/>
                </a:solidFill>
              </a:rPr>
            </a:br>
            <a:r>
              <a:rPr lang="pl-PL" sz="2800" b="1">
                <a:solidFill>
                  <a:schemeClr val="bg1"/>
                </a:solidFill>
              </a:rPr>
              <a:t>	zbyt dokładnie!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01080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Lista obrazków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2000" dirty="0"/>
              <a:t>Podział świata: zgubione-odkupione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Zadanie kościoła </a:t>
            </a:r>
            <a:r>
              <a:rPr lang="mr-IN" sz="2000" dirty="0"/>
              <a:t>–</a:t>
            </a:r>
            <a:r>
              <a:rPr lang="pl-PL" sz="2000" dirty="0"/>
              <a:t> udział w jednaniu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400" baseline="30000" dirty="0"/>
              <a:t>(17)</a:t>
            </a:r>
            <a:r>
              <a:rPr lang="pl-PL" sz="1400" dirty="0"/>
              <a:t> Tak więc kto jest w Chrystusie, nowym jest stworzeniem. Stare przeminęło — i nastało nowe! </a:t>
            </a:r>
            <a:r>
              <a:rPr lang="pl-PL" sz="1400" baseline="30000" dirty="0"/>
              <a:t>(18)</a:t>
            </a:r>
            <a:r>
              <a:rPr lang="pl-PL" sz="1400" dirty="0"/>
              <a:t> A wszystko to jest z Boga, który nas pojednał ze sobą przez Chrystusa i zlecił nam posługę pojednania, </a:t>
            </a:r>
            <a:r>
              <a:rPr lang="pl-PL" sz="1400" baseline="30000" dirty="0"/>
              <a:t>(19)</a:t>
            </a:r>
            <a:r>
              <a:rPr lang="pl-PL" sz="1400" dirty="0"/>
              <a:t> to znaczy, że Bóg w Chrystusie świat ze sobą jedna, nie poczytując ludziom ich upadków, i nam powierzył słowo pojednania. </a:t>
            </a:r>
            <a:r>
              <a:rPr lang="pl-PL" sz="1400" baseline="30000" dirty="0"/>
              <a:t>(20)</a:t>
            </a:r>
            <a:r>
              <a:rPr lang="pl-PL" sz="1400" dirty="0"/>
              <a:t>Dlatego w miejsce Chrystusa głosimy poselstwo jakby samego Boga, który przez nas kieruje do ludzi wezwanie. W miejsce Chrystusa błagamy: Pojednajcie się z Bogiem. </a:t>
            </a:r>
            <a:r>
              <a:rPr lang="pl-PL" sz="1400" baseline="30000" dirty="0"/>
              <a:t>(21)</a:t>
            </a:r>
            <a:r>
              <a:rPr lang="pl-PL" sz="1400" dirty="0"/>
              <a:t> On Tego, który nie poznał grzechu, za nas uczynił grzechem, abyśmy my w Nim stali się sprawiedliwością Boga."</a:t>
            </a:r>
            <a:endParaRPr lang="pl-PL" sz="1600" dirty="0"/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Niemowlaki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Wersety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Cel - dojrzałość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Wersety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Zadanie kościoła </a:t>
            </a:r>
            <a:r>
              <a:rPr lang="mr-IN" sz="1600" dirty="0"/>
              <a:t>–</a:t>
            </a:r>
            <a:r>
              <a:rPr lang="pl-PL" sz="1600" dirty="0"/>
              <a:t> uczcie ich zachować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Ociężali</a:t>
            </a:r>
            <a:r>
              <a:rPr lang="mr-IN" sz="2000" dirty="0"/>
              <a:t>…</a:t>
            </a:r>
            <a:r>
              <a:rPr lang="pl-PL" sz="2000" dirty="0"/>
              <a:t>..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Co widać </a:t>
            </a:r>
            <a:r>
              <a:rPr lang="mr-IN" sz="2000" dirty="0"/>
              <a:t>–</a:t>
            </a:r>
            <a:r>
              <a:rPr lang="pl-PL" sz="2000" dirty="0"/>
              <a:t> chrześcijanie i chrześcijaństwo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Linia pozioma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Wersety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Światowe kryteria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Co widać </a:t>
            </a:r>
            <a:r>
              <a:rPr lang="mr-IN" sz="2000" dirty="0"/>
              <a:t>–</a:t>
            </a:r>
            <a:r>
              <a:rPr lang="pl-PL" sz="2000" dirty="0"/>
              <a:t> chrześcijaństwo i </a:t>
            </a:r>
            <a:r>
              <a:rPr lang="pl-PL" sz="2000" dirty="0" err="1"/>
              <a:t>niechrześcijaństwo</a:t>
            </a:r>
            <a:endParaRPr lang="pl-PL" sz="2000" dirty="0"/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Poganie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Muzułmanie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Żydzi i Żydzi znający Jezusa </a:t>
            </a:r>
            <a:r>
              <a:rPr lang="mr-IN" sz="1600" dirty="0"/>
              <a:t>……</a:t>
            </a:r>
            <a:r>
              <a:rPr lang="pl-PL" sz="16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Znowu linia pionowa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Nominalni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mesjańscy</a:t>
            </a:r>
          </a:p>
        </p:txBody>
      </p:sp>
    </p:spTree>
    <p:extLst>
      <p:ext uri="{BB962C8B-B14F-4D97-AF65-F5344CB8AC3E}">
        <p14:creationId xmlns:p14="http://schemas.microsoft.com/office/powerpoint/2010/main" val="2292531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Produkty wyjściowe przemyśleń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dirty="0"/>
              <a:t>Definicje, oraz dyskusja pojęć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Definicje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Studium Biblii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Wnioski odnośnie działań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dirty="0"/>
              <a:t>Prezentacja wyjaśniająca model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dirty="0"/>
              <a:t>Prezentacja wyjaśniająca </a:t>
            </a:r>
            <a:r>
              <a:rPr lang="pl-PL" i="1" dirty="0"/>
              <a:t>prawidłową ścieżkę</a:t>
            </a:r>
            <a:endParaRPr lang="pl-PL" dirty="0"/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Zaawansowana (np. jako dodatkowe slajdy) Prezentacja wyjaśniająca pełny model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412234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Slajdy ROBOCZE</a:t>
            </a:r>
            <a:br>
              <a:rPr lang="pl-PL" dirty="0"/>
            </a:br>
            <a:r>
              <a:rPr lang="pl-PL" dirty="0"/>
              <a:t>Kolorowanki i style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792457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Kolory potrzebne w prezentacji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/>
              <a:t>Odkupione</a:t>
            </a:r>
          </a:p>
          <a:p>
            <a:pPr lvl="1"/>
            <a:r>
              <a:rPr lang="pl-PL" dirty="0"/>
              <a:t>Odkupione - całość</a:t>
            </a:r>
          </a:p>
          <a:p>
            <a:pPr lvl="1"/>
            <a:r>
              <a:rPr lang="pl-PL" dirty="0"/>
              <a:t>Duchowe</a:t>
            </a:r>
          </a:p>
          <a:p>
            <a:pPr lvl="1"/>
            <a:r>
              <a:rPr lang="pl-PL" dirty="0"/>
              <a:t>Niemowlaki</a:t>
            </a:r>
          </a:p>
          <a:p>
            <a:pPr lvl="1"/>
            <a:r>
              <a:rPr lang="pl-PL" dirty="0"/>
              <a:t>Ociężałe</a:t>
            </a:r>
          </a:p>
          <a:p>
            <a:pPr lvl="1"/>
            <a:r>
              <a:rPr lang="pl-PL" dirty="0"/>
              <a:t>Cielesne</a:t>
            </a:r>
          </a:p>
          <a:p>
            <a:pPr lvl="1"/>
            <a:r>
              <a:rPr lang="pl-PL" dirty="0"/>
              <a:t>Fałszywi</a:t>
            </a:r>
          </a:p>
          <a:p>
            <a:r>
              <a:rPr lang="pl-PL" dirty="0"/>
              <a:t>Nominalne chrześcijaństwo</a:t>
            </a:r>
          </a:p>
          <a:p>
            <a:pPr lvl="1"/>
            <a:r>
              <a:rPr lang="pl-PL" dirty="0"/>
              <a:t>Całość</a:t>
            </a:r>
          </a:p>
          <a:p>
            <a:pPr lvl="1"/>
            <a:r>
              <a:rPr lang="pl-PL" dirty="0"/>
              <a:t>Fałszywi bracia</a:t>
            </a:r>
          </a:p>
          <a:p>
            <a:r>
              <a:rPr lang="pl-PL" dirty="0"/>
              <a:t>Żydzi</a:t>
            </a:r>
          </a:p>
          <a:p>
            <a:pPr lvl="1"/>
            <a:r>
              <a:rPr lang="pl-PL" dirty="0"/>
              <a:t>Właściwy obszar</a:t>
            </a:r>
          </a:p>
          <a:p>
            <a:pPr lvl="1"/>
            <a:r>
              <a:rPr lang="pl-PL" dirty="0"/>
              <a:t>Żydzi Mesjańscy</a:t>
            </a:r>
          </a:p>
          <a:p>
            <a:r>
              <a:rPr lang="pl-PL" dirty="0"/>
              <a:t>Muzułmanie</a:t>
            </a:r>
          </a:p>
          <a:p>
            <a:r>
              <a:rPr lang="pl-PL" dirty="0"/>
              <a:t>Inny na obszar pogański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lvl="1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526072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Gradienty kolorów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Zgubione odkupione</a:t>
            </a:r>
          </a:p>
          <a:p>
            <a:pPr lvl="1"/>
            <a:r>
              <a:rPr lang="pl-PL" dirty="0"/>
              <a:t>Od szarego do żółtego (złoto)</a:t>
            </a:r>
          </a:p>
          <a:p>
            <a:pPr lvl="1"/>
            <a:endParaRPr lang="pl-PL" dirty="0"/>
          </a:p>
          <a:p>
            <a:r>
              <a:rPr lang="pl-PL" dirty="0"/>
              <a:t>Chrześcijaństwo </a:t>
            </a:r>
            <a:r>
              <a:rPr lang="mr-IN" dirty="0"/>
              <a:t>–</a:t>
            </a:r>
            <a:r>
              <a:rPr lang="pl-PL" dirty="0"/>
              <a:t> niebieskie </a:t>
            </a:r>
          </a:p>
          <a:p>
            <a:r>
              <a:rPr lang="pl-PL" dirty="0"/>
              <a:t>Żydzi </a:t>
            </a:r>
            <a:r>
              <a:rPr lang="mr-IN" dirty="0"/>
              <a:t>–</a:t>
            </a:r>
            <a:r>
              <a:rPr lang="pl-PL" dirty="0"/>
              <a:t> zielone</a:t>
            </a:r>
          </a:p>
          <a:p>
            <a:r>
              <a:rPr lang="pl-PL" dirty="0"/>
              <a:t>Muzułmanie </a:t>
            </a:r>
            <a:r>
              <a:rPr lang="mr-IN" dirty="0"/>
              <a:t>–</a:t>
            </a:r>
            <a:r>
              <a:rPr lang="pl-PL" dirty="0"/>
              <a:t> zielone, ale inne</a:t>
            </a:r>
          </a:p>
        </p:txBody>
      </p:sp>
    </p:spTree>
    <p:extLst>
      <p:ext uri="{BB962C8B-B14F-4D97-AF65-F5344CB8AC3E}">
        <p14:creationId xmlns:p14="http://schemas.microsoft.com/office/powerpoint/2010/main" val="50327963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Paleta barw używa </a:t>
            </a:r>
            <a:r>
              <a:rPr lang="pl-PL"/>
              <a:t>w prezentacji</a:t>
            </a:r>
            <a:br>
              <a:rPr lang="pl-PL"/>
            </a:br>
            <a:r>
              <a:rPr lang="pl-PL" dirty="0" err="1"/>
              <a:t>https</a:t>
            </a:r>
            <a:r>
              <a:rPr lang="pl-PL" dirty="0"/>
              <a:t>://</a:t>
            </a:r>
            <a:r>
              <a:rPr lang="pl-PL" dirty="0" err="1"/>
              <a:t>flatuicolors.com</a:t>
            </a:r>
            <a:r>
              <a:rPr lang="pl-PL" dirty="0"/>
              <a:t>/</a:t>
            </a:r>
            <a:r>
              <a:rPr lang="pl-PL" dirty="0" err="1"/>
              <a:t>palette</a:t>
            </a:r>
            <a:r>
              <a:rPr lang="pl-PL" dirty="0"/>
              <a:t>/</a:t>
            </a:r>
            <a:r>
              <a:rPr lang="pl-PL" dirty="0" err="1"/>
              <a:t>us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60" y="1948599"/>
            <a:ext cx="7092280" cy="45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5218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0000" y="1844785"/>
            <a:ext cx="8422618" cy="46532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zaokrąglony 10"/>
          <p:cNvSpPr/>
          <p:nvPr/>
        </p:nvSpPr>
        <p:spPr>
          <a:xfrm>
            <a:off x="549435" y="2040227"/>
            <a:ext cx="3841514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B8A8C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Zgubione</a:t>
            </a:r>
          </a:p>
        </p:txBody>
      </p:sp>
      <p:sp>
        <p:nvSpPr>
          <p:cNvPr id="22" name="Prostokąt zaokrąglony 10"/>
          <p:cNvSpPr/>
          <p:nvPr/>
        </p:nvSpPr>
        <p:spPr>
          <a:xfrm>
            <a:off x="4766681" y="2024783"/>
            <a:ext cx="3830119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FFFF00"/>
              </a:gs>
              <a:gs pos="48000">
                <a:schemeClr val="accent6">
                  <a:alpha val="50000"/>
                  <a:lumMod val="100000"/>
                </a:schemeClr>
              </a:gs>
              <a:gs pos="100000">
                <a:schemeClr val="accent6">
                  <a:lumMod val="60000"/>
                  <a:lumOff val="4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pl-PL" dirty="0"/>
              <a:t>Podział rzeczywistości</a:t>
            </a:r>
          </a:p>
        </p:txBody>
      </p:sp>
      <p:cxnSp>
        <p:nvCxnSpPr>
          <p:cNvPr id="9" name="Łącznik prostoliniowy 6"/>
          <p:cNvCxnSpPr>
            <a:stCxn id="8" idx="0"/>
            <a:endCxn id="8" idx="2"/>
          </p:cNvCxnSpPr>
          <p:nvPr/>
        </p:nvCxnSpPr>
        <p:spPr>
          <a:xfrm>
            <a:off x="4571309" y="1844785"/>
            <a:ext cx="0" cy="46532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548409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0000" y="1844785"/>
            <a:ext cx="8422618" cy="46532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zaokrąglony 10"/>
          <p:cNvSpPr/>
          <p:nvPr/>
        </p:nvSpPr>
        <p:spPr>
          <a:xfrm>
            <a:off x="549435" y="2040227"/>
            <a:ext cx="3841514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B8A8C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Zgubione</a:t>
            </a:r>
          </a:p>
        </p:txBody>
      </p:sp>
      <p:sp>
        <p:nvSpPr>
          <p:cNvPr id="22" name="Prostokąt zaokrąglony 10"/>
          <p:cNvSpPr/>
          <p:nvPr/>
        </p:nvSpPr>
        <p:spPr>
          <a:xfrm>
            <a:off x="4766681" y="2024783"/>
            <a:ext cx="3830119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FFFF00"/>
              </a:gs>
              <a:gs pos="48000">
                <a:schemeClr val="accent6">
                  <a:alpha val="50000"/>
                  <a:lumMod val="100000"/>
                </a:schemeClr>
              </a:gs>
              <a:gs pos="100000">
                <a:schemeClr val="accent6">
                  <a:lumMod val="60000"/>
                  <a:lumOff val="4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pl-PL" dirty="0"/>
              <a:t>Czynienie uczniów z narodów</a:t>
            </a:r>
          </a:p>
        </p:txBody>
      </p:sp>
      <p:cxnSp>
        <p:nvCxnSpPr>
          <p:cNvPr id="9" name="Łącznik prostoliniowy 6"/>
          <p:cNvCxnSpPr>
            <a:stCxn id="8" idx="0"/>
            <a:endCxn id="8" idx="2"/>
          </p:cNvCxnSpPr>
          <p:nvPr/>
        </p:nvCxnSpPr>
        <p:spPr>
          <a:xfrm>
            <a:off x="4571309" y="1844785"/>
            <a:ext cx="0" cy="46532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9"/>
          <p:cNvSpPr/>
          <p:nvPr/>
        </p:nvSpPr>
        <p:spPr>
          <a:xfrm>
            <a:off x="538761" y="4382280"/>
            <a:ext cx="3862863" cy="19511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766681" y="4366836"/>
            <a:ext cx="3819890" cy="1951164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 err="1"/>
              <a:t>sssssss</a:t>
            </a:r>
            <a:endParaRPr lang="pl-PL" dirty="0"/>
          </a:p>
        </p:txBody>
      </p:sp>
      <p:sp>
        <p:nvSpPr>
          <p:cNvPr id="29" name="Prostokąt zaokrąglony 10"/>
          <p:cNvSpPr/>
          <p:nvPr/>
        </p:nvSpPr>
        <p:spPr>
          <a:xfrm>
            <a:off x="4703057" y="2924944"/>
            <a:ext cx="372999" cy="2448272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/>
              <a:t>Niemowlak</a:t>
            </a:r>
          </a:p>
        </p:txBody>
      </p:sp>
      <p:sp>
        <p:nvSpPr>
          <p:cNvPr id="31" name="Elipsa 16"/>
          <p:cNvSpPr/>
          <p:nvPr/>
        </p:nvSpPr>
        <p:spPr>
          <a:xfrm>
            <a:off x="2113559" y="2439544"/>
            <a:ext cx="2359547" cy="9228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Żydzi</a:t>
            </a:r>
          </a:p>
        </p:txBody>
      </p:sp>
      <p:sp>
        <p:nvSpPr>
          <p:cNvPr id="32" name="Elipsa 17"/>
          <p:cNvSpPr/>
          <p:nvPr/>
        </p:nvSpPr>
        <p:spPr>
          <a:xfrm>
            <a:off x="2312152" y="3484656"/>
            <a:ext cx="2088232" cy="6044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/>
              <a:t>Muzułmanie</a:t>
            </a:r>
          </a:p>
        </p:txBody>
      </p:sp>
      <p:sp>
        <p:nvSpPr>
          <p:cNvPr id="24" name="Strzałka w prawo 23"/>
          <p:cNvSpPr/>
          <p:nvPr/>
        </p:nvSpPr>
        <p:spPr>
          <a:xfrm rot="1570318">
            <a:off x="3989401" y="3168381"/>
            <a:ext cx="885439" cy="2725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rzałka w prawo 24"/>
          <p:cNvSpPr/>
          <p:nvPr/>
        </p:nvSpPr>
        <p:spPr>
          <a:xfrm rot="1570318">
            <a:off x="3916545" y="3869714"/>
            <a:ext cx="885439" cy="2725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trzałka w prawo 25"/>
          <p:cNvSpPr/>
          <p:nvPr/>
        </p:nvSpPr>
        <p:spPr>
          <a:xfrm rot="1570318">
            <a:off x="3969578" y="4659237"/>
            <a:ext cx="885439" cy="2725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zaokrąglony 10"/>
          <p:cNvSpPr/>
          <p:nvPr/>
        </p:nvSpPr>
        <p:spPr>
          <a:xfrm>
            <a:off x="6658320" y="4490407"/>
            <a:ext cx="1876783" cy="980047"/>
          </a:xfrm>
          <a:prstGeom prst="roundRect">
            <a:avLst>
              <a:gd name="adj" fmla="val 5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Uczeń Jezusa</a:t>
            </a:r>
          </a:p>
        </p:txBody>
      </p:sp>
      <p:sp>
        <p:nvSpPr>
          <p:cNvPr id="38" name="Strzałka w prawo 37"/>
          <p:cNvSpPr/>
          <p:nvPr/>
        </p:nvSpPr>
        <p:spPr>
          <a:xfrm>
            <a:off x="5045757" y="4333183"/>
            <a:ext cx="1921938" cy="59159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086718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0000" y="1844785"/>
            <a:ext cx="8422618" cy="46532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pl-PL" dirty="0"/>
              <a:t>A jak widzi to świat</a:t>
            </a:r>
          </a:p>
        </p:txBody>
      </p:sp>
      <p:cxnSp>
        <p:nvCxnSpPr>
          <p:cNvPr id="13" name="Łącznik prostoliniowy 6"/>
          <p:cNvCxnSpPr>
            <a:stCxn id="8" idx="1"/>
            <a:endCxn id="8" idx="3"/>
          </p:cNvCxnSpPr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9"/>
          <p:cNvSpPr/>
          <p:nvPr/>
        </p:nvSpPr>
        <p:spPr>
          <a:xfrm>
            <a:off x="538761" y="4382280"/>
            <a:ext cx="8058039" cy="195116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Chrześcijanie</a:t>
            </a:r>
          </a:p>
        </p:txBody>
      </p:sp>
      <p:sp>
        <p:nvSpPr>
          <p:cNvPr id="31" name="Elipsa 16"/>
          <p:cNvSpPr/>
          <p:nvPr/>
        </p:nvSpPr>
        <p:spPr>
          <a:xfrm>
            <a:off x="2113559" y="2439544"/>
            <a:ext cx="2359547" cy="9228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Elipsa 17"/>
          <p:cNvSpPr/>
          <p:nvPr/>
        </p:nvSpPr>
        <p:spPr>
          <a:xfrm>
            <a:off x="2312152" y="3484656"/>
            <a:ext cx="2088232" cy="6044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zaokrąglony 10"/>
          <p:cNvSpPr/>
          <p:nvPr/>
        </p:nvSpPr>
        <p:spPr>
          <a:xfrm rot="16200000">
            <a:off x="-628083" y="5195012"/>
            <a:ext cx="2641983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Chrześcijaństwo</a:t>
            </a:r>
          </a:p>
        </p:txBody>
      </p:sp>
      <p:sp>
        <p:nvSpPr>
          <p:cNvPr id="26" name="Prostokąt zaokrąglony 10"/>
          <p:cNvSpPr/>
          <p:nvPr/>
        </p:nvSpPr>
        <p:spPr>
          <a:xfrm rot="16200000">
            <a:off x="-6464959" y="7923131"/>
            <a:ext cx="3084094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>
                <a:solidFill>
                  <a:schemeClr val="tx1"/>
                </a:solidFill>
              </a:rPr>
              <a:t>Chrześcijaństwo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38" name="Prostokąt zaokrąglony 10"/>
          <p:cNvSpPr/>
          <p:nvPr/>
        </p:nvSpPr>
        <p:spPr>
          <a:xfrm rot="16200000">
            <a:off x="-866224" y="2328384"/>
            <a:ext cx="3146040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err="1">
                <a:solidFill>
                  <a:schemeClr val="tx1"/>
                </a:solidFill>
              </a:rPr>
              <a:t>Niechrześcijaństwo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05733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0000" y="1844785"/>
            <a:ext cx="8422618" cy="46532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pl-PL" dirty="0"/>
              <a:t>A jak widzi to świat</a:t>
            </a:r>
          </a:p>
        </p:txBody>
      </p:sp>
      <p:cxnSp>
        <p:nvCxnSpPr>
          <p:cNvPr id="13" name="Łącznik prostoliniowy 6"/>
          <p:cNvCxnSpPr>
            <a:stCxn id="8" idx="1"/>
            <a:endCxn id="8" idx="3"/>
          </p:cNvCxnSpPr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9"/>
          <p:cNvSpPr/>
          <p:nvPr/>
        </p:nvSpPr>
        <p:spPr>
          <a:xfrm>
            <a:off x="538761" y="4382280"/>
            <a:ext cx="8058039" cy="1951164"/>
          </a:xfrm>
          <a:prstGeom prst="round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Chrześcijanie</a:t>
            </a:r>
          </a:p>
        </p:txBody>
      </p:sp>
      <p:sp>
        <p:nvSpPr>
          <p:cNvPr id="31" name="Elipsa 16"/>
          <p:cNvSpPr/>
          <p:nvPr/>
        </p:nvSpPr>
        <p:spPr>
          <a:xfrm>
            <a:off x="2113559" y="2439544"/>
            <a:ext cx="2359547" cy="9228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Elipsa 17"/>
          <p:cNvSpPr/>
          <p:nvPr/>
        </p:nvSpPr>
        <p:spPr>
          <a:xfrm>
            <a:off x="2312152" y="3484656"/>
            <a:ext cx="2088232" cy="6044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zaokrąglony 10"/>
          <p:cNvSpPr/>
          <p:nvPr/>
        </p:nvSpPr>
        <p:spPr>
          <a:xfrm rot="16200000">
            <a:off x="-628083" y="5195012"/>
            <a:ext cx="2641983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Chrześcijaństwo</a:t>
            </a:r>
          </a:p>
        </p:txBody>
      </p:sp>
      <p:sp>
        <p:nvSpPr>
          <p:cNvPr id="26" name="Prostokąt zaokrąglony 10"/>
          <p:cNvSpPr/>
          <p:nvPr/>
        </p:nvSpPr>
        <p:spPr>
          <a:xfrm rot="16200000">
            <a:off x="-6464959" y="7923131"/>
            <a:ext cx="3084094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>
                <a:solidFill>
                  <a:schemeClr val="tx1"/>
                </a:solidFill>
              </a:rPr>
              <a:t>Chrześcijaństwo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38" name="Prostokąt zaokrąglony 10"/>
          <p:cNvSpPr/>
          <p:nvPr/>
        </p:nvSpPr>
        <p:spPr>
          <a:xfrm rot="16200000">
            <a:off x="-866224" y="2328384"/>
            <a:ext cx="3146040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err="1">
                <a:solidFill>
                  <a:schemeClr val="tx1"/>
                </a:solidFill>
              </a:rPr>
              <a:t>Niechrześcijaństwo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2" name="Prostokąt zaokrąglony 9"/>
          <p:cNvSpPr/>
          <p:nvPr/>
        </p:nvSpPr>
        <p:spPr>
          <a:xfrm>
            <a:off x="1212854" y="4694017"/>
            <a:ext cx="2449063" cy="816212"/>
          </a:xfrm>
          <a:prstGeom prst="roundRect">
            <a:avLst/>
          </a:prstGeom>
          <a:pattFill prst="trellis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Rzymscy katolicy</a:t>
            </a:r>
          </a:p>
        </p:txBody>
      </p:sp>
    </p:spTree>
    <p:extLst>
      <p:ext uri="{BB962C8B-B14F-4D97-AF65-F5344CB8AC3E}">
        <p14:creationId xmlns:p14="http://schemas.microsoft.com/office/powerpoint/2010/main" val="596254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Wstęp:</a:t>
            </a:r>
            <a:br>
              <a:rPr lang="pl-PL" dirty="0"/>
            </a:br>
            <a:r>
              <a:rPr lang="pl-PL" b="1" dirty="0"/>
              <a:t>Idea i sposób jej prezentacji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547664" y="4222595"/>
            <a:ext cx="7086600" cy="2086725"/>
          </a:xfrm>
        </p:spPr>
        <p:txBody>
          <a:bodyPr/>
          <a:lstStyle/>
          <a:p>
            <a:r>
              <a:rPr lang="pl-PL" dirty="0"/>
              <a:t>	Abyście wraz z całym kościołem (</a:t>
            </a:r>
            <a:r>
              <a:rPr lang="mr-IN" dirty="0"/>
              <a:t>…</a:t>
            </a:r>
            <a:r>
              <a:rPr lang="pl-PL" dirty="0"/>
              <a:t>) potrafili pojąć jaka jest </a:t>
            </a:r>
          </a:p>
          <a:p>
            <a:r>
              <a:rPr lang="pl-PL" dirty="0"/>
              <a:t>		(1) szerokość i </a:t>
            </a:r>
            <a:br>
              <a:rPr lang="pl-PL" dirty="0"/>
            </a:br>
            <a:r>
              <a:rPr lang="pl-PL" dirty="0"/>
              <a:t>		(2) długość, </a:t>
            </a:r>
            <a:br>
              <a:rPr lang="pl-PL" dirty="0"/>
            </a:br>
            <a:r>
              <a:rPr lang="pl-PL" dirty="0"/>
              <a:t>			(3) wysokość i </a:t>
            </a:r>
            <a:br>
              <a:rPr lang="pl-PL" dirty="0"/>
            </a:br>
            <a:r>
              <a:rPr lang="pl-PL" dirty="0"/>
              <a:t>				(4) głębokość, </a:t>
            </a:r>
            <a:br>
              <a:rPr lang="pl-PL" dirty="0"/>
            </a:br>
            <a:r>
              <a:rPr lang="pl-PL" dirty="0"/>
              <a:t>i poznać wykraczającą poza zdolności poznawcze miłość Chrystusa.</a:t>
            </a:r>
            <a:br>
              <a:rPr lang="pl-PL" dirty="0"/>
            </a:br>
            <a:r>
              <a:rPr lang="pl-PL" dirty="0"/>
              <a:t>						(Ef 3:17n)</a:t>
            </a:r>
          </a:p>
        </p:txBody>
      </p:sp>
    </p:spTree>
    <p:extLst>
      <p:ext uri="{BB962C8B-B14F-4D97-AF65-F5344CB8AC3E}">
        <p14:creationId xmlns:p14="http://schemas.microsoft.com/office/powerpoint/2010/main" val="11502181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0000" y="1844785"/>
            <a:ext cx="8422618" cy="46532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zaokrąglony 10"/>
          <p:cNvSpPr/>
          <p:nvPr/>
        </p:nvSpPr>
        <p:spPr>
          <a:xfrm>
            <a:off x="549435" y="2040227"/>
            <a:ext cx="3841514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B8A8C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Zgubione</a:t>
            </a:r>
          </a:p>
        </p:txBody>
      </p:sp>
      <p:sp>
        <p:nvSpPr>
          <p:cNvPr id="22" name="Prostokąt zaokrąglony 10"/>
          <p:cNvSpPr/>
          <p:nvPr/>
        </p:nvSpPr>
        <p:spPr>
          <a:xfrm>
            <a:off x="4766681" y="2024783"/>
            <a:ext cx="3830119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FFFF00"/>
              </a:gs>
              <a:gs pos="48000">
                <a:schemeClr val="accent6">
                  <a:alpha val="50000"/>
                  <a:lumMod val="100000"/>
                </a:schemeClr>
              </a:gs>
              <a:gs pos="100000">
                <a:schemeClr val="accent6">
                  <a:lumMod val="60000"/>
                  <a:lumOff val="4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pl-PL" dirty="0"/>
              <a:t>Wszystkie obiekty </a:t>
            </a:r>
            <a:r>
              <a:rPr lang="mr-IN" dirty="0"/>
              <a:t>–</a:t>
            </a:r>
            <a:r>
              <a:rPr lang="pl-PL" dirty="0"/>
              <a:t> po dodaniu obiektu duplikować slajd i tytuł</a:t>
            </a:r>
          </a:p>
        </p:txBody>
      </p:sp>
      <p:cxnSp>
        <p:nvCxnSpPr>
          <p:cNvPr id="9" name="Łącznik prostoliniowy 6"/>
          <p:cNvCxnSpPr>
            <a:stCxn id="8" idx="0"/>
            <a:endCxn id="8" idx="2"/>
          </p:cNvCxnSpPr>
          <p:nvPr/>
        </p:nvCxnSpPr>
        <p:spPr>
          <a:xfrm>
            <a:off x="4571309" y="1844785"/>
            <a:ext cx="0" cy="46532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oliniowy 6"/>
          <p:cNvCxnSpPr>
            <a:stCxn id="8" idx="1"/>
            <a:endCxn id="8" idx="3"/>
          </p:cNvCxnSpPr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9"/>
          <p:cNvSpPr/>
          <p:nvPr/>
        </p:nvSpPr>
        <p:spPr>
          <a:xfrm>
            <a:off x="538761" y="4382280"/>
            <a:ext cx="3862863" cy="1951164"/>
          </a:xfrm>
          <a:prstGeom prst="roundRect">
            <a:avLst/>
          </a:prstGeom>
          <a:solidFill>
            <a:srgbClr val="065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766681" y="4366836"/>
            <a:ext cx="3819890" cy="1951164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 err="1"/>
              <a:t>sssssss</a:t>
            </a:r>
            <a:endParaRPr lang="pl-PL" dirty="0"/>
          </a:p>
        </p:txBody>
      </p:sp>
      <p:sp>
        <p:nvSpPr>
          <p:cNvPr id="29" name="Prostokąt zaokrąglony 10"/>
          <p:cNvSpPr/>
          <p:nvPr/>
        </p:nvSpPr>
        <p:spPr>
          <a:xfrm>
            <a:off x="4703057" y="2924944"/>
            <a:ext cx="372999" cy="2448272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/>
              <a:t>Niemowlak</a:t>
            </a:r>
          </a:p>
        </p:txBody>
      </p:sp>
      <p:sp>
        <p:nvSpPr>
          <p:cNvPr id="31" name="Elipsa 16"/>
          <p:cNvSpPr/>
          <p:nvPr/>
        </p:nvSpPr>
        <p:spPr>
          <a:xfrm>
            <a:off x="2113559" y="2439544"/>
            <a:ext cx="2359547" cy="9228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Elipsa 17"/>
          <p:cNvSpPr/>
          <p:nvPr/>
        </p:nvSpPr>
        <p:spPr>
          <a:xfrm>
            <a:off x="2312152" y="3484656"/>
            <a:ext cx="2088232" cy="6044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Elipsa 16"/>
          <p:cNvSpPr/>
          <p:nvPr/>
        </p:nvSpPr>
        <p:spPr>
          <a:xfrm>
            <a:off x="5192432" y="2535587"/>
            <a:ext cx="891736" cy="182998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zaokrąglony 10"/>
          <p:cNvSpPr/>
          <p:nvPr/>
        </p:nvSpPr>
        <p:spPr>
          <a:xfrm>
            <a:off x="6658320" y="4490407"/>
            <a:ext cx="1876783" cy="980047"/>
          </a:xfrm>
          <a:prstGeom prst="roundRect">
            <a:avLst>
              <a:gd name="adj" fmla="val 5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Człowiek duchowy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5378691" y="5612020"/>
            <a:ext cx="1410954" cy="582094"/>
          </a:xfrm>
          <a:prstGeom prst="roundRect">
            <a:avLst>
              <a:gd name="adj" fmla="val 5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Cieleśni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5436055" y="4986564"/>
            <a:ext cx="907721" cy="430014"/>
          </a:xfrm>
          <a:prstGeom prst="roundRect">
            <a:avLst>
              <a:gd name="adj" fmla="val 5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37" name="Prostokąt zaokrąglony 10"/>
          <p:cNvSpPr/>
          <p:nvPr/>
        </p:nvSpPr>
        <p:spPr>
          <a:xfrm>
            <a:off x="849710" y="5572624"/>
            <a:ext cx="1410954" cy="582094"/>
          </a:xfrm>
          <a:prstGeom prst="roundRect">
            <a:avLst>
              <a:gd name="adj" fmla="val 5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Fałszywi</a:t>
            </a:r>
            <a:br>
              <a:rPr lang="pl-PL" dirty="0"/>
            </a:br>
            <a:r>
              <a:rPr lang="pl-PL" dirty="0"/>
              <a:t>bracia</a:t>
            </a:r>
          </a:p>
        </p:txBody>
      </p:sp>
      <p:sp>
        <p:nvSpPr>
          <p:cNvPr id="19" name="Strzałka w prawo 18"/>
          <p:cNvSpPr/>
          <p:nvPr/>
        </p:nvSpPr>
        <p:spPr>
          <a:xfrm rot="1570318">
            <a:off x="3989401" y="3168381"/>
            <a:ext cx="885439" cy="2725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trzałka w prawo 19"/>
          <p:cNvSpPr/>
          <p:nvPr/>
        </p:nvSpPr>
        <p:spPr>
          <a:xfrm rot="1570318">
            <a:off x="3916545" y="3869714"/>
            <a:ext cx="885439" cy="2725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trzałka w prawo 22"/>
          <p:cNvSpPr/>
          <p:nvPr/>
        </p:nvSpPr>
        <p:spPr>
          <a:xfrm rot="1570318">
            <a:off x="3969578" y="4659237"/>
            <a:ext cx="885439" cy="2725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trzałka w prawo 23"/>
          <p:cNvSpPr/>
          <p:nvPr/>
        </p:nvSpPr>
        <p:spPr>
          <a:xfrm>
            <a:off x="5045757" y="4333183"/>
            <a:ext cx="1921938" cy="59159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4" name="Łącznik prosty ze strzałką 3"/>
          <p:cNvCxnSpPr/>
          <p:nvPr/>
        </p:nvCxnSpPr>
        <p:spPr>
          <a:xfrm>
            <a:off x="4211309" y="2276872"/>
            <a:ext cx="2447011" cy="7920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/>
          <p:cNvCxnSpPr/>
          <p:nvPr/>
        </p:nvCxnSpPr>
        <p:spPr>
          <a:xfrm>
            <a:off x="4363709" y="2780928"/>
            <a:ext cx="2447011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/>
          <p:nvPr/>
        </p:nvCxnSpPr>
        <p:spPr>
          <a:xfrm>
            <a:off x="4516109" y="3284984"/>
            <a:ext cx="2447011" cy="792088"/>
          </a:xfrm>
          <a:prstGeom prst="curvedConnector3">
            <a:avLst>
              <a:gd name="adj1" fmla="val 64947"/>
            </a:avLst>
          </a:prstGeom>
          <a:ln w="381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olny kształt 5"/>
          <p:cNvSpPr/>
          <p:nvPr/>
        </p:nvSpPr>
        <p:spPr>
          <a:xfrm rot="18978660">
            <a:off x="3489599" y="2673121"/>
            <a:ext cx="1543684" cy="3207433"/>
          </a:xfrm>
          <a:custGeom>
            <a:avLst/>
            <a:gdLst>
              <a:gd name="connsiteX0" fmla="*/ 633046 w 917692"/>
              <a:gd name="connsiteY0" fmla="*/ 0 h 3207433"/>
              <a:gd name="connsiteX1" fmla="*/ 886264 w 917692"/>
              <a:gd name="connsiteY1" fmla="*/ 1561513 h 3207433"/>
              <a:gd name="connsiteX2" fmla="*/ 0 w 917692"/>
              <a:gd name="connsiteY2" fmla="*/ 3207433 h 3207433"/>
              <a:gd name="connsiteX0" fmla="*/ 633046 w 1020282"/>
              <a:gd name="connsiteY0" fmla="*/ 0 h 3207433"/>
              <a:gd name="connsiteX1" fmla="*/ 997840 w 1020282"/>
              <a:gd name="connsiteY1" fmla="*/ 2588454 h 3207433"/>
              <a:gd name="connsiteX2" fmla="*/ 0 w 1020282"/>
              <a:gd name="connsiteY2" fmla="*/ 3207433 h 3207433"/>
              <a:gd name="connsiteX0" fmla="*/ 633046 w 1020282"/>
              <a:gd name="connsiteY0" fmla="*/ 0 h 3207433"/>
              <a:gd name="connsiteX1" fmla="*/ 997840 w 1020282"/>
              <a:gd name="connsiteY1" fmla="*/ 2588454 h 3207433"/>
              <a:gd name="connsiteX2" fmla="*/ 0 w 1020282"/>
              <a:gd name="connsiteY2" fmla="*/ 3207433 h 3207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0282" h="3207433">
                <a:moveTo>
                  <a:pt x="633046" y="0"/>
                </a:moveTo>
                <a:cubicBezTo>
                  <a:pt x="812409" y="513470"/>
                  <a:pt x="1103348" y="2053882"/>
                  <a:pt x="997840" y="2588454"/>
                </a:cubicBezTo>
                <a:cubicBezTo>
                  <a:pt x="892332" y="3123026"/>
                  <a:pt x="477827" y="2009335"/>
                  <a:pt x="0" y="3207433"/>
                </a:cubicBezTo>
              </a:path>
            </a:pathLst>
          </a:custGeom>
          <a:ln w="381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431813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rostokąt zaokrąglony 10"/>
          <p:cNvSpPr/>
          <p:nvPr/>
        </p:nvSpPr>
        <p:spPr>
          <a:xfrm>
            <a:off x="360000" y="1828517"/>
            <a:ext cx="4028513" cy="4696827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rgbClr val="2D3436"/>
                </a:solidFill>
              </a:rPr>
              <a:t>ZGUBIONE</a:t>
            </a:r>
          </a:p>
        </p:txBody>
      </p:sp>
      <p:sp>
        <p:nvSpPr>
          <p:cNvPr id="22" name="Prostokąt zaokrąglony 10"/>
          <p:cNvSpPr/>
          <p:nvPr/>
        </p:nvSpPr>
        <p:spPr>
          <a:xfrm>
            <a:off x="4766681" y="1828517"/>
            <a:ext cx="4002796" cy="4680726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pl-PL" dirty="0"/>
              <a:t>Wszystkie obiekty </a:t>
            </a:r>
            <a:r>
              <a:rPr lang="mr-IN" dirty="0"/>
              <a:t>–</a:t>
            </a:r>
            <a:r>
              <a:rPr lang="pl-PL" dirty="0"/>
              <a:t> po dodaniu obiektu duplikować slajd i tytuł</a:t>
            </a:r>
          </a:p>
        </p:txBody>
      </p:sp>
      <p:cxnSp>
        <p:nvCxnSpPr>
          <p:cNvPr id="13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rostokąt zaokrąglony 10"/>
          <p:cNvSpPr/>
          <p:nvPr/>
        </p:nvSpPr>
        <p:spPr>
          <a:xfrm>
            <a:off x="467544" y="4358156"/>
            <a:ext cx="8219256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1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34" name="Prostokąt zaokrąglony 10"/>
          <p:cNvSpPr/>
          <p:nvPr/>
        </p:nvSpPr>
        <p:spPr>
          <a:xfrm>
            <a:off x="6973130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35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37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39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5" name="Strzałka kolista 4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0" name="Strzałka w prawo 39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4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4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50" name="Prostokąt zaokrąglony 10"/>
          <p:cNvSpPr/>
          <p:nvPr/>
        </p:nvSpPr>
        <p:spPr>
          <a:xfrm>
            <a:off x="5501449" y="2758355"/>
            <a:ext cx="1518823" cy="1648434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cxnSp>
        <p:nvCxnSpPr>
          <p:cNvPr id="51" name="Łącznik zakrzywiony 50"/>
          <p:cNvCxnSpPr>
            <a:stCxn id="34" idx="0"/>
          </p:cNvCxnSpPr>
          <p:nvPr/>
        </p:nvCxnSpPr>
        <p:spPr>
          <a:xfrm rot="16200000" flipV="1">
            <a:off x="5056493" y="1745292"/>
            <a:ext cx="1853494" cy="3636736"/>
          </a:xfrm>
          <a:prstGeom prst="curvedConnector2">
            <a:avLst/>
          </a:prstGeom>
          <a:ln w="47625" cap="sq">
            <a:solidFill>
              <a:srgbClr val="D63031"/>
            </a:solidFill>
            <a:bevel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Łącznik zakrzywiony 61"/>
          <p:cNvCxnSpPr>
            <a:stCxn id="34" idx="2"/>
          </p:cNvCxnSpPr>
          <p:nvPr/>
        </p:nvCxnSpPr>
        <p:spPr>
          <a:xfrm rot="5400000">
            <a:off x="5675366" y="3967054"/>
            <a:ext cx="687307" cy="3565178"/>
          </a:xfrm>
          <a:prstGeom prst="curvedConnector2">
            <a:avLst/>
          </a:prstGeom>
          <a:ln w="47625" cap="sq">
            <a:solidFill>
              <a:srgbClr val="D63031"/>
            </a:solidFill>
            <a:bevel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trzałka w prawo 30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2" name="Strzałka w prawo 31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Strzałka w prawo 32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Prostokąt zaokrąglony 10"/>
          <p:cNvSpPr/>
          <p:nvPr/>
        </p:nvSpPr>
        <p:spPr>
          <a:xfrm>
            <a:off x="7381364" y="5863780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38" name="Prostokąt zaokrąglony 10"/>
          <p:cNvSpPr/>
          <p:nvPr/>
        </p:nvSpPr>
        <p:spPr>
          <a:xfrm>
            <a:off x="424724" y="2492896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43" name="Strzałka w prawo 42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9618724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Poprawiona wersja Bartka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cxnSp>
        <p:nvCxnSpPr>
          <p:cNvPr id="21" name="Łącznik zakrzywiony 20"/>
          <p:cNvCxnSpPr/>
          <p:nvPr/>
        </p:nvCxnSpPr>
        <p:spPr>
          <a:xfrm rot="16200000" flipV="1">
            <a:off x="5056493" y="1745292"/>
            <a:ext cx="1853494" cy="3636736"/>
          </a:xfrm>
          <a:prstGeom prst="curvedConnector2">
            <a:avLst/>
          </a:prstGeom>
          <a:ln w="47625" cap="sq">
            <a:solidFill>
              <a:srgbClr val="D63031"/>
            </a:solidFill>
            <a:bevel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zakrzywiony 21"/>
          <p:cNvCxnSpPr/>
          <p:nvPr/>
        </p:nvCxnSpPr>
        <p:spPr>
          <a:xfrm rot="5400000">
            <a:off x="5675366" y="3967054"/>
            <a:ext cx="687307" cy="3565178"/>
          </a:xfrm>
          <a:prstGeom prst="curvedConnector2">
            <a:avLst/>
          </a:prstGeom>
          <a:ln w="47625" cap="sq">
            <a:solidFill>
              <a:srgbClr val="D63031"/>
            </a:solidFill>
            <a:bevel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492896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788310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WSZYSTKIE OBIEKTY !!!!!!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22" name="Łącznik zakrzywiony 21"/>
          <p:cNvCxnSpPr/>
          <p:nvPr/>
        </p:nvCxnSpPr>
        <p:spPr>
          <a:xfrm rot="10800000">
            <a:off x="3707907" y="5805263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492896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30" name="Strzałka w prawo 29"/>
          <p:cNvSpPr/>
          <p:nvPr/>
        </p:nvSpPr>
        <p:spPr>
          <a:xfrm rot="766917">
            <a:off x="3737618" y="3569992"/>
            <a:ext cx="201269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rostokąt zaokrąglony 10"/>
          <p:cNvSpPr/>
          <p:nvPr/>
        </p:nvSpPr>
        <p:spPr>
          <a:xfrm>
            <a:off x="4462425" y="2824191"/>
            <a:ext cx="764045" cy="602465"/>
          </a:xfrm>
          <a:prstGeom prst="roundRect">
            <a:avLst>
              <a:gd name="adj" fmla="val 34955"/>
            </a:avLst>
          </a:prstGeom>
          <a:solidFill>
            <a:srgbClr val="C4EF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?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2" name="Strzałka w prawo 31"/>
          <p:cNvSpPr/>
          <p:nvPr/>
        </p:nvSpPr>
        <p:spPr>
          <a:xfrm>
            <a:off x="3779913" y="2908365"/>
            <a:ext cx="93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Łuk 32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19272871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Łuk 3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19272871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Łuk 34"/>
          <p:cNvSpPr/>
          <p:nvPr/>
        </p:nvSpPr>
        <p:spPr>
          <a:xfrm flipV="1">
            <a:off x="1331640" y="4780573"/>
            <a:ext cx="7056784" cy="1503784"/>
          </a:xfrm>
          <a:prstGeom prst="arc">
            <a:avLst>
              <a:gd name="adj1" fmla="val 11051376"/>
              <a:gd name="adj2" fmla="val 202291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Łuk 35"/>
          <p:cNvSpPr/>
          <p:nvPr/>
        </p:nvSpPr>
        <p:spPr>
          <a:xfrm flipV="1">
            <a:off x="3308189" y="4406893"/>
            <a:ext cx="4668422" cy="1503784"/>
          </a:xfrm>
          <a:prstGeom prst="arc">
            <a:avLst>
              <a:gd name="adj1" fmla="val 11143457"/>
              <a:gd name="adj2" fmla="val 19272871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143130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r-IN" b="1" dirty="0">
                <a:solidFill>
                  <a:srgbClr val="FF0000"/>
                </a:solidFill>
              </a:rPr>
              <a:t>…</a:t>
            </a:r>
            <a:r>
              <a:rPr lang="pl-PL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492896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31" name="Prostokąt zaokrąglony 10"/>
          <p:cNvSpPr/>
          <p:nvPr/>
        </p:nvSpPr>
        <p:spPr>
          <a:xfrm>
            <a:off x="4462425" y="2824191"/>
            <a:ext cx="764045" cy="602465"/>
          </a:xfrm>
          <a:prstGeom prst="roundRect">
            <a:avLst>
              <a:gd name="adj" fmla="val 34955"/>
            </a:avLst>
          </a:prstGeom>
          <a:solidFill>
            <a:srgbClr val="C4EF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?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5" name="Łuk 34"/>
          <p:cNvSpPr/>
          <p:nvPr/>
        </p:nvSpPr>
        <p:spPr>
          <a:xfrm flipV="1">
            <a:off x="1331640" y="4780573"/>
            <a:ext cx="7056784" cy="1503784"/>
          </a:xfrm>
          <a:prstGeom prst="arc">
            <a:avLst>
              <a:gd name="adj1" fmla="val 11051376"/>
              <a:gd name="adj2" fmla="val 202291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7" name="Łącznik zakrzywiony 36"/>
          <p:cNvCxnSpPr/>
          <p:nvPr/>
        </p:nvCxnSpPr>
        <p:spPr>
          <a:xfrm flipV="1">
            <a:off x="2398580" y="4930461"/>
            <a:ext cx="2571012" cy="453757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trzałka zakrzywiona w dół 39"/>
          <p:cNvSpPr/>
          <p:nvPr/>
        </p:nvSpPr>
        <p:spPr>
          <a:xfrm>
            <a:off x="5652120" y="1340768"/>
            <a:ext cx="1872208" cy="79208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1" name="Prążkowana strzałka w prawo 40"/>
          <p:cNvSpPr/>
          <p:nvPr/>
        </p:nvSpPr>
        <p:spPr>
          <a:xfrm>
            <a:off x="3779912" y="476672"/>
            <a:ext cx="2768408" cy="72008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Strzałka zawracania 41"/>
          <p:cNvSpPr/>
          <p:nvPr/>
        </p:nvSpPr>
        <p:spPr>
          <a:xfrm>
            <a:off x="3203848" y="1684238"/>
            <a:ext cx="2022622" cy="1842977"/>
          </a:xfrm>
          <a:prstGeom prst="uturnArrow">
            <a:avLst>
              <a:gd name="adj1" fmla="val 12261"/>
              <a:gd name="adj2" fmla="val 25000"/>
              <a:gd name="adj3" fmla="val 46455"/>
              <a:gd name="adj4" fmla="val 39817"/>
              <a:gd name="adj5" fmla="val 90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69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3600" dirty="0"/>
              <a:t>Wszystko poza atomem można podzielić. 			Atomy ponoć też, choć ...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chemeClr val="bg1"/>
          </a:solidFill>
          <a:ln>
            <a:solidFill>
              <a:srgbClr val="2D34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683568" y="2780928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rgbClr val="2D3436"/>
                </a:solidFill>
              </a:rPr>
              <a:t>Na początku Bóg stworzył niebo i ziemię.</a:t>
            </a:r>
          </a:p>
          <a:p>
            <a:r>
              <a:rPr lang="pl-PL" i="1" dirty="0">
                <a:solidFill>
                  <a:srgbClr val="2D3436"/>
                </a:solidFill>
              </a:rPr>
              <a:t>			Gen 1:1</a:t>
            </a:r>
          </a:p>
        </p:txBody>
      </p:sp>
    </p:spTree>
    <p:extLst>
      <p:ext uri="{BB962C8B-B14F-4D97-AF65-F5344CB8AC3E}">
        <p14:creationId xmlns:p14="http://schemas.microsoft.com/office/powerpoint/2010/main" val="439084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3600" dirty="0"/>
              <a:t>Głowna idea: analiza i podział</a:t>
            </a:r>
            <a:br>
              <a:rPr lang="pl-PL" sz="3600" dirty="0"/>
            </a:br>
            <a:r>
              <a:rPr lang="pl-PL" sz="3600" dirty="0"/>
              <a:t>wszystkiego w dwóch wymiarach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3933056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Tekstowe 9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A1</a:t>
            </a:r>
          </a:p>
        </p:txBody>
      </p:sp>
      <p:sp>
        <p:nvSpPr>
          <p:cNvPr id="22" name="PoleTekstowe 21"/>
          <p:cNvSpPr txBox="1"/>
          <p:nvPr/>
        </p:nvSpPr>
        <p:spPr>
          <a:xfrm>
            <a:off x="1691680" y="4338944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/>
              <a:t>A2</a:t>
            </a:r>
            <a:endParaRPr lang="pl-PL" sz="11500" b="1" dirty="0"/>
          </a:p>
        </p:txBody>
      </p:sp>
      <p:sp>
        <p:nvSpPr>
          <p:cNvPr id="23" name="PoleTekstowe 22"/>
          <p:cNvSpPr txBox="1"/>
          <p:nvPr/>
        </p:nvSpPr>
        <p:spPr>
          <a:xfrm>
            <a:off x="5782269" y="182352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B1</a:t>
            </a:r>
          </a:p>
        </p:txBody>
      </p:sp>
      <p:sp>
        <p:nvSpPr>
          <p:cNvPr id="24" name="PoleTekstowe 23"/>
          <p:cNvSpPr txBox="1"/>
          <p:nvPr/>
        </p:nvSpPr>
        <p:spPr>
          <a:xfrm>
            <a:off x="5782269" y="4338944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B2</a:t>
            </a:r>
          </a:p>
        </p:txBody>
      </p:sp>
    </p:spTree>
    <p:extLst>
      <p:ext uri="{BB962C8B-B14F-4D97-AF65-F5344CB8AC3E}">
        <p14:creationId xmlns:p14="http://schemas.microsoft.com/office/powerpoint/2010/main" val="829089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Podział widoczny dla świata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3933056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1</a:t>
            </a:r>
          </a:p>
        </p:txBody>
      </p:sp>
      <p:sp>
        <p:nvSpPr>
          <p:cNvPr id="8" name="PoleTekstowe 7"/>
          <p:cNvSpPr txBox="1"/>
          <p:nvPr/>
        </p:nvSpPr>
        <p:spPr>
          <a:xfrm>
            <a:off x="1691680" y="4338944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2</a:t>
            </a:r>
          </a:p>
        </p:txBody>
      </p:sp>
      <p:sp>
        <p:nvSpPr>
          <p:cNvPr id="11" name="PoleTekstowe 10"/>
          <p:cNvSpPr txBox="1"/>
          <p:nvPr/>
        </p:nvSpPr>
        <p:spPr>
          <a:xfrm>
            <a:off x="251520" y="3573016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/>
              <a:t>Kryterium światowe</a:t>
            </a:r>
          </a:p>
        </p:txBody>
      </p:sp>
      <p:sp>
        <p:nvSpPr>
          <p:cNvPr id="12" name="Strzałka w lewo i prawo 11"/>
          <p:cNvSpPr/>
          <p:nvPr/>
        </p:nvSpPr>
        <p:spPr>
          <a:xfrm rot="16200000">
            <a:off x="3569365" y="3238331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Podział</a:t>
            </a:r>
          </a:p>
          <a:p>
            <a:pPr algn="ctr"/>
            <a:r>
              <a:rPr lang="pl-PL" sz="2000" dirty="0"/>
              <a:t>światowy</a:t>
            </a:r>
          </a:p>
        </p:txBody>
      </p:sp>
    </p:spTree>
    <p:extLst>
      <p:ext uri="{BB962C8B-B14F-4D97-AF65-F5344CB8AC3E}">
        <p14:creationId xmlns:p14="http://schemas.microsoft.com/office/powerpoint/2010/main" val="2044040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ToDo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dirty="0"/>
              <a:t>Pomysły</a:t>
            </a:r>
          </a:p>
          <a:p>
            <a:pPr lvl="1"/>
            <a:r>
              <a:rPr lang="pl-PL" dirty="0"/>
              <a:t>8M2019 </a:t>
            </a:r>
            <a:r>
              <a:rPr lang="mr-IN" dirty="0"/>
              <a:t>–</a:t>
            </a:r>
            <a:r>
              <a:rPr lang="pl-PL" dirty="0"/>
              <a:t> dopasować kolory do tych z _</a:t>
            </a:r>
            <a:r>
              <a:rPr lang="pl-PL" dirty="0" err="1"/>
              <a:t>fiki</a:t>
            </a:r>
            <a:r>
              <a:rPr lang="pl-PL" dirty="0"/>
              <a:t> i nadziei</a:t>
            </a:r>
          </a:p>
          <a:p>
            <a:pPr lvl="1"/>
            <a:r>
              <a:rPr lang="pl-PL" dirty="0"/>
              <a:t>Dołożyć info, że jedność (tak upragniona) jest </a:t>
            </a:r>
            <a:r>
              <a:rPr lang="pl-PL" dirty="0" err="1"/>
              <a:t>niemożliwia</a:t>
            </a:r>
            <a:endParaRPr lang="pl-PL" dirty="0"/>
          </a:p>
          <a:p>
            <a:pPr lvl="2"/>
            <a:r>
              <a:rPr lang="pl-PL" b="1" dirty="0"/>
              <a:t>1Kor 11:19 </a:t>
            </a:r>
            <a:r>
              <a:rPr lang="pl-PL" dirty="0"/>
              <a:t>Zresztą muszą być herezje (dosł. rozdwojenia, rozdarcia) między wami, aby aby się okazało, którzy są wypróbowani wśród was.</a:t>
            </a:r>
          </a:p>
          <a:p>
            <a:pPr lvl="2"/>
            <a:r>
              <a:rPr lang="pl-PL" dirty="0"/>
              <a:t>A Pan Jezus się modlił abyśmy byli jedno. A może jesteśmy?</a:t>
            </a:r>
          </a:p>
          <a:p>
            <a:pPr lvl="2"/>
            <a:r>
              <a:rPr lang="pl-PL" dirty="0"/>
              <a:t>Pszenica i kąkol, owce i wilki, </a:t>
            </a:r>
            <a:r>
              <a:rPr lang="pl-PL" dirty="0" err="1"/>
              <a:t>Laocydea</a:t>
            </a:r>
            <a:r>
              <a:rPr lang="pl-PL" dirty="0"/>
              <a:t> i Filadelfia</a:t>
            </a:r>
          </a:p>
          <a:p>
            <a:pPr lvl="1"/>
            <a:r>
              <a:rPr lang="pl-PL" dirty="0"/>
              <a:t>Zgubiły się gdzieś krzywe linie podziału na 3 rodzaje ludzi – a były takie ładne.</a:t>
            </a:r>
          </a:p>
          <a:p>
            <a:pPr lvl="1"/>
            <a:endParaRPr lang="pl-PL" dirty="0"/>
          </a:p>
          <a:p>
            <a:r>
              <a:rPr lang="pl-PL" dirty="0"/>
              <a:t>Realizacja </a:t>
            </a:r>
            <a:r>
              <a:rPr lang="pl-PL" dirty="0" err="1"/>
              <a:t>forków</a:t>
            </a:r>
            <a:endParaRPr lang="pl-PL" dirty="0"/>
          </a:p>
          <a:p>
            <a:pPr lvl="1"/>
            <a:r>
              <a:rPr lang="pl-PL" dirty="0"/>
              <a:t>Luty 2020 – powstaje prezentacja o Słowach (przypowieść o siewcy) na Akademię </a:t>
            </a:r>
            <a:r>
              <a:rPr lang="pl-PL" dirty="0" err="1"/>
              <a:t>uczniostwa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84908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Podział widoczny dla ducha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A</a:t>
            </a:r>
          </a:p>
        </p:txBody>
      </p:sp>
      <p:sp>
        <p:nvSpPr>
          <p:cNvPr id="8" name="PoleTekstowe 7"/>
          <p:cNvSpPr txBox="1"/>
          <p:nvPr/>
        </p:nvSpPr>
        <p:spPr>
          <a:xfrm>
            <a:off x="5782269" y="182352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B</a:t>
            </a:r>
          </a:p>
        </p:txBody>
      </p:sp>
      <p:sp>
        <p:nvSpPr>
          <p:cNvPr id="7" name="Strzałka w lewo i prawo 6"/>
          <p:cNvSpPr/>
          <p:nvPr/>
        </p:nvSpPr>
        <p:spPr>
          <a:xfrm>
            <a:off x="2884761" y="4919870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Podział</a:t>
            </a:r>
          </a:p>
          <a:p>
            <a:pPr algn="ctr"/>
            <a:r>
              <a:rPr lang="pl-PL" sz="2000" dirty="0"/>
              <a:t>duchowy</a:t>
            </a:r>
          </a:p>
        </p:txBody>
      </p:sp>
      <p:sp>
        <p:nvSpPr>
          <p:cNvPr id="9" name="PoleTekstowe 8"/>
          <p:cNvSpPr txBox="1"/>
          <p:nvPr/>
        </p:nvSpPr>
        <p:spPr>
          <a:xfrm rot="16200000">
            <a:off x="2686202" y="2495651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Kryterium duchowe</a:t>
            </a:r>
          </a:p>
        </p:txBody>
      </p:sp>
    </p:spTree>
    <p:extLst>
      <p:ext uri="{BB962C8B-B14F-4D97-AF65-F5344CB8AC3E}">
        <p14:creationId xmlns:p14="http://schemas.microsoft.com/office/powerpoint/2010/main" val="187467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3600" dirty="0"/>
              <a:t>Głowna idea: analiza i podział </a:t>
            </a:r>
            <a:br>
              <a:rPr lang="pl-PL" sz="3600" dirty="0"/>
            </a:br>
            <a:r>
              <a:rPr lang="pl-PL" sz="3600" dirty="0"/>
              <a:t>wszystkiego w dwóch wymiarach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3933056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Tekstowe 9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A1</a:t>
            </a:r>
          </a:p>
        </p:txBody>
      </p:sp>
      <p:sp>
        <p:nvSpPr>
          <p:cNvPr id="22" name="PoleTekstowe 21"/>
          <p:cNvSpPr txBox="1"/>
          <p:nvPr/>
        </p:nvSpPr>
        <p:spPr>
          <a:xfrm>
            <a:off x="1691680" y="4338944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/>
              <a:t>A2</a:t>
            </a:r>
            <a:endParaRPr lang="pl-PL" sz="11500" b="1" dirty="0"/>
          </a:p>
        </p:txBody>
      </p:sp>
      <p:sp>
        <p:nvSpPr>
          <p:cNvPr id="23" name="PoleTekstowe 22"/>
          <p:cNvSpPr txBox="1"/>
          <p:nvPr/>
        </p:nvSpPr>
        <p:spPr>
          <a:xfrm>
            <a:off x="5782269" y="182352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B1</a:t>
            </a:r>
          </a:p>
        </p:txBody>
      </p:sp>
      <p:sp>
        <p:nvSpPr>
          <p:cNvPr id="24" name="PoleTekstowe 23"/>
          <p:cNvSpPr txBox="1"/>
          <p:nvPr/>
        </p:nvSpPr>
        <p:spPr>
          <a:xfrm>
            <a:off x="5782269" y="4338944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B2</a:t>
            </a:r>
          </a:p>
        </p:txBody>
      </p:sp>
      <p:sp>
        <p:nvSpPr>
          <p:cNvPr id="11" name="PoleTekstowe 10"/>
          <p:cNvSpPr txBox="1"/>
          <p:nvPr/>
        </p:nvSpPr>
        <p:spPr>
          <a:xfrm rot="16200000">
            <a:off x="2686202" y="2495651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Kryterium duchowe</a:t>
            </a:r>
          </a:p>
        </p:txBody>
      </p:sp>
      <p:sp>
        <p:nvSpPr>
          <p:cNvPr id="12" name="PoleTekstowe 11"/>
          <p:cNvSpPr txBox="1"/>
          <p:nvPr/>
        </p:nvSpPr>
        <p:spPr>
          <a:xfrm>
            <a:off x="251520" y="3573016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Kryterium światowe</a:t>
            </a:r>
          </a:p>
        </p:txBody>
      </p:sp>
      <p:sp>
        <p:nvSpPr>
          <p:cNvPr id="13" name="Strzałka w lewo i prawo 12"/>
          <p:cNvSpPr/>
          <p:nvPr/>
        </p:nvSpPr>
        <p:spPr>
          <a:xfrm rot="16200000">
            <a:off x="3569365" y="3238331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Podział</a:t>
            </a:r>
          </a:p>
          <a:p>
            <a:pPr algn="ctr"/>
            <a:r>
              <a:rPr lang="pl-PL" sz="2000" dirty="0"/>
              <a:t>światowy</a:t>
            </a:r>
          </a:p>
        </p:txBody>
      </p:sp>
      <p:sp>
        <p:nvSpPr>
          <p:cNvPr id="14" name="Strzałka w lewo i prawo 13"/>
          <p:cNvSpPr/>
          <p:nvPr/>
        </p:nvSpPr>
        <p:spPr>
          <a:xfrm>
            <a:off x="2884761" y="5373216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Podział</a:t>
            </a:r>
          </a:p>
          <a:p>
            <a:pPr algn="ctr"/>
            <a:r>
              <a:rPr lang="pl-PL" sz="2000" dirty="0"/>
              <a:t>duchowy</a:t>
            </a:r>
          </a:p>
        </p:txBody>
      </p:sp>
    </p:spTree>
    <p:extLst>
      <p:ext uri="{BB962C8B-B14F-4D97-AF65-F5344CB8AC3E}">
        <p14:creationId xmlns:p14="http://schemas.microsoft.com/office/powerpoint/2010/main" val="650219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Morfologia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br>
              <a:rPr lang="pl-PL" b="1" dirty="0"/>
            </a:br>
            <a:r>
              <a:rPr lang="pl-PL" b="1" dirty="0"/>
              <a:t>Wikipedia:</a:t>
            </a:r>
          </a:p>
          <a:p>
            <a:pPr marL="0" indent="0">
              <a:buNone/>
            </a:pPr>
            <a:r>
              <a:rPr lang="pl-PL" sz="5800" dirty="0"/>
              <a:t>Morfologia (gr. </a:t>
            </a:r>
            <a:r>
              <a:rPr lang="pl-PL" sz="5800" i="1" dirty="0" err="1"/>
              <a:t>μορφή</a:t>
            </a:r>
            <a:r>
              <a:rPr lang="pl-PL" sz="5800" i="1" dirty="0"/>
              <a:t> </a:t>
            </a:r>
            <a:r>
              <a:rPr lang="pl-PL" sz="5800" i="1" dirty="0" err="1"/>
              <a:t>morphḗ</a:t>
            </a:r>
            <a:r>
              <a:rPr lang="pl-PL" sz="5800" i="1" dirty="0"/>
              <a:t> </a:t>
            </a:r>
            <a:r>
              <a:rPr lang="pl-PL" sz="5800" dirty="0"/>
              <a:t>– "kształt", </a:t>
            </a:r>
            <a:r>
              <a:rPr lang="pl-PL" sz="5800" i="1" dirty="0" err="1"/>
              <a:t>λόγος</a:t>
            </a:r>
            <a:r>
              <a:rPr lang="pl-PL" sz="5800" i="1" dirty="0"/>
              <a:t> </a:t>
            </a:r>
            <a:r>
              <a:rPr lang="pl-PL" sz="5800" i="1" dirty="0" err="1"/>
              <a:t>lógos</a:t>
            </a:r>
            <a:r>
              <a:rPr lang="pl-PL" sz="5800" i="1" dirty="0"/>
              <a:t> </a:t>
            </a:r>
            <a:r>
              <a:rPr lang="pl-PL" sz="5800" dirty="0"/>
              <a:t>– "nauka") – „nauka o formach”; „morfologiczny” – związany z „morfologią”; dotyczący postaci i budowy.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b="1" dirty="0"/>
              <a:t>Słownik PWN:</a:t>
            </a:r>
          </a:p>
          <a:p>
            <a:pPr marL="0" indent="0">
              <a:buNone/>
            </a:pPr>
            <a:r>
              <a:rPr lang="pl-PL" b="1" dirty="0">
                <a:hlinkClick r:id="rId2" tooltip="morfologia"/>
              </a:rPr>
              <a:t>Morfologia</a:t>
            </a:r>
            <a:endParaRPr lang="pl-PL" b="1" dirty="0"/>
          </a:p>
          <a:p>
            <a:pPr marL="0" indent="0">
              <a:buNone/>
            </a:pPr>
            <a:r>
              <a:rPr lang="pl-PL" dirty="0"/>
              <a:t>1. «nauka o budowie organizmów zwierzęcych i roślinnych»</a:t>
            </a:r>
          </a:p>
          <a:p>
            <a:pPr marL="0" indent="0">
              <a:buNone/>
            </a:pPr>
            <a:r>
              <a:rPr lang="pl-PL" dirty="0"/>
              <a:t>2. «ukształtowanie powierzchni Ziemi»</a:t>
            </a:r>
          </a:p>
          <a:p>
            <a:pPr marL="0" indent="0">
              <a:buNone/>
            </a:pPr>
            <a:r>
              <a:rPr lang="pl-PL" dirty="0"/>
              <a:t>3. «dział gramatyki zajmujący się budową wyrazów»</a:t>
            </a:r>
          </a:p>
          <a:p>
            <a:pPr marL="0" indent="0">
              <a:buNone/>
            </a:pPr>
            <a:r>
              <a:rPr lang="pl-PL" dirty="0"/>
              <a:t>4. «badanie krwi, w którym określana jest zawartość poszczególnych typów komórek krwi; też: wynik takiego badania»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7687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Morfologia krwi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342740"/>
            <a:ext cx="4806462" cy="32824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52936"/>
            <a:ext cx="3579223" cy="33005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581" y="4005064"/>
            <a:ext cx="3267075" cy="2438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462" y="1628800"/>
            <a:ext cx="505178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4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/>
              <a:t>Efekt przemyśleń z lata 2018:</a:t>
            </a:r>
            <a:br>
              <a:rPr lang="pl-PL" sz="3200" dirty="0"/>
            </a:br>
            <a:r>
              <a:rPr lang="pl-PL" sz="3200" dirty="0"/>
              <a:t>Pełny obrazek na początek</a:t>
            </a:r>
          </a:p>
        </p:txBody>
      </p:sp>
      <p:sp>
        <p:nvSpPr>
          <p:cNvPr id="37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8" name="Prostokąt zaokrąglony 10"/>
          <p:cNvSpPr/>
          <p:nvPr/>
        </p:nvSpPr>
        <p:spPr>
          <a:xfrm>
            <a:off x="4582121" y="2420888"/>
            <a:ext cx="4047965" cy="3960440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</p:txBody>
      </p:sp>
      <p:cxnSp>
        <p:nvCxnSpPr>
          <p:cNvPr id="39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rostokąt zaokrąglony 10"/>
          <p:cNvSpPr/>
          <p:nvPr/>
        </p:nvSpPr>
        <p:spPr>
          <a:xfrm>
            <a:off x="467544" y="4358155"/>
            <a:ext cx="7560840" cy="2142225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1" name="Prostokąt zaokrąglony 9"/>
          <p:cNvSpPr/>
          <p:nvPr/>
        </p:nvSpPr>
        <p:spPr>
          <a:xfrm>
            <a:off x="611560" y="4490406"/>
            <a:ext cx="3574040" cy="183637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42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43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44" name="Prostokąt zaokrąglony 10"/>
          <p:cNvSpPr/>
          <p:nvPr/>
        </p:nvSpPr>
        <p:spPr>
          <a:xfrm>
            <a:off x="4860032" y="5589240"/>
            <a:ext cx="1987018" cy="645215"/>
          </a:xfrm>
          <a:prstGeom prst="roundRect">
            <a:avLst>
              <a:gd name="adj" fmla="val 15997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45" name="Prostokąt zaokrąglony 10"/>
          <p:cNvSpPr/>
          <p:nvPr/>
        </p:nvSpPr>
        <p:spPr>
          <a:xfrm>
            <a:off x="2560836" y="5589240"/>
            <a:ext cx="1507108" cy="648226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4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7" name="Strzałka w prawo 4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5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5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52" name="Strzałka w prawo 51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3" name="Strzałka w prawo 52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4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rostokąt zaokrąglony 10"/>
          <p:cNvSpPr/>
          <p:nvPr/>
        </p:nvSpPr>
        <p:spPr>
          <a:xfrm>
            <a:off x="5472603" y="4273935"/>
            <a:ext cx="1122428" cy="739241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5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57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58" name="Strzałka kolista 57"/>
          <p:cNvSpPr/>
          <p:nvPr/>
        </p:nvSpPr>
        <p:spPr>
          <a:xfrm rot="312077">
            <a:off x="4788527" y="4780430"/>
            <a:ext cx="877506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974829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Strzałka w prawo 58"/>
          <p:cNvSpPr/>
          <p:nvPr/>
        </p:nvSpPr>
        <p:spPr>
          <a:xfrm rot="5400000">
            <a:off x="5838100" y="4691115"/>
            <a:ext cx="364697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0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61" name="Strzałka kolista 60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Strzałka w prawo 61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3" name="Strzałka w prawo 62"/>
          <p:cNvSpPr/>
          <p:nvPr/>
        </p:nvSpPr>
        <p:spPr>
          <a:xfrm rot="5400000">
            <a:off x="5826999" y="5387502"/>
            <a:ext cx="3869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4" name="PoleTekstowe 63"/>
          <p:cNvSpPr txBox="1"/>
          <p:nvPr/>
        </p:nvSpPr>
        <p:spPr>
          <a:xfrm rot="1825528">
            <a:off x="5190543" y="1149963"/>
            <a:ext cx="4476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Proszę teraz</a:t>
            </a:r>
            <a:br>
              <a:rPr lang="pl-PL" sz="2800" b="1" dirty="0">
                <a:solidFill>
                  <a:srgbClr val="FF0000"/>
                </a:solidFill>
              </a:rPr>
            </a:br>
            <a:r>
              <a:rPr lang="pl-PL" sz="2800" b="1" dirty="0">
                <a:solidFill>
                  <a:srgbClr val="FF0000"/>
                </a:solidFill>
              </a:rPr>
              <a:t>	nie oglądać tego</a:t>
            </a:r>
            <a:br>
              <a:rPr lang="pl-PL" sz="2800" b="1" dirty="0">
                <a:solidFill>
                  <a:srgbClr val="FF0000"/>
                </a:solidFill>
              </a:rPr>
            </a:br>
            <a:r>
              <a:rPr lang="pl-PL" sz="2800" b="1" dirty="0">
                <a:solidFill>
                  <a:srgbClr val="FF0000"/>
                </a:solidFill>
              </a:rPr>
              <a:t>		zbyt dokładnie!</a:t>
            </a:r>
          </a:p>
        </p:txBody>
      </p:sp>
    </p:spTree>
    <p:extLst>
      <p:ext uri="{BB962C8B-B14F-4D97-AF65-F5344CB8AC3E}">
        <p14:creationId xmlns:p14="http://schemas.microsoft.com/office/powerpoint/2010/main" val="1724172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sz="3600" dirty="0"/>
              <a:t>Cel pracy (przypomnienie)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4000" dirty="0"/>
              <a:t>Poprzez analizę rzeczywistości</a:t>
            </a:r>
            <a:br>
              <a:rPr lang="pl-PL" sz="4000" dirty="0"/>
            </a:br>
            <a:r>
              <a:rPr lang="pl-PL" sz="4000" dirty="0"/>
              <a:t>i rozsądzenie jej stanu stworzyć</a:t>
            </a:r>
            <a:br>
              <a:rPr lang="pl-PL" sz="4000" dirty="0"/>
            </a:br>
            <a:r>
              <a:rPr lang="pl-PL" sz="4000" dirty="0"/>
              <a:t>model otaczającego mnie świata</a:t>
            </a:r>
            <a:br>
              <a:rPr lang="pl-PL" sz="4000" dirty="0"/>
            </a:br>
            <a:r>
              <a:rPr lang="pl-PL" sz="4000" dirty="0"/>
              <a:t>aby nie popełniać błędów </a:t>
            </a:r>
            <a:br>
              <a:rPr lang="pl-PL" sz="4000" dirty="0"/>
            </a:br>
            <a:r>
              <a:rPr lang="pl-PL" sz="4000" dirty="0"/>
              <a:t>i działać mądrze.</a:t>
            </a:r>
          </a:p>
        </p:txBody>
      </p:sp>
      <p:sp>
        <p:nvSpPr>
          <p:cNvPr id="4" name="PoleTekstowe 63">
            <a:extLst>
              <a:ext uri="{FF2B5EF4-FFF2-40B4-BE49-F238E27FC236}">
                <a16:creationId xmlns:a16="http://schemas.microsoft.com/office/drawing/2014/main" id="{03B72357-50BF-F049-B7CB-903358D6E777}"/>
              </a:ext>
            </a:extLst>
          </p:cNvPr>
          <p:cNvSpPr txBox="1"/>
          <p:nvPr/>
        </p:nvSpPr>
        <p:spPr>
          <a:xfrm rot="1825528">
            <a:off x="5682067" y="987888"/>
            <a:ext cx="308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Nie zgubmy tego!</a:t>
            </a:r>
          </a:p>
        </p:txBody>
      </p:sp>
    </p:spTree>
    <p:extLst>
      <p:ext uri="{BB962C8B-B14F-4D97-AF65-F5344CB8AC3E}">
        <p14:creationId xmlns:p14="http://schemas.microsoft.com/office/powerpoint/2010/main" val="341071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Wstęp</a:t>
            </a:r>
            <a:br>
              <a:rPr lang="pl-PL" dirty="0"/>
            </a:br>
            <a:r>
              <a:rPr lang="pl-PL" dirty="0"/>
              <a:t>Bóg działa przez słowa</a:t>
            </a:r>
            <a:endParaRPr lang="pl-PL" b="1" dirty="0"/>
          </a:p>
        </p:txBody>
      </p:sp>
      <p:sp>
        <p:nvSpPr>
          <p:cNvPr id="2" name="PoleTekstowe 1"/>
          <p:cNvSpPr txBox="1"/>
          <p:nvPr/>
        </p:nvSpPr>
        <p:spPr>
          <a:xfrm>
            <a:off x="3779912" y="450912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8719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69FF2D-7C9A-5642-8687-E62680B95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Wstawić te slajdy o słowach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27C480-E384-EC44-973A-DE13BE93F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Przypowieść o siewcy….</a:t>
            </a:r>
          </a:p>
        </p:txBody>
      </p:sp>
    </p:spTree>
    <p:extLst>
      <p:ext uri="{BB962C8B-B14F-4D97-AF65-F5344CB8AC3E}">
        <p14:creationId xmlns:p14="http://schemas.microsoft.com/office/powerpoint/2010/main" val="1881699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Temat #1:</a:t>
            </a:r>
            <a:br>
              <a:rPr lang="pl-PL" dirty="0"/>
            </a:br>
            <a:r>
              <a:rPr lang="pl-PL" b="1" dirty="0"/>
              <a:t>Podział widoczny dla świata</a:t>
            </a:r>
            <a:br>
              <a:rPr lang="pl-PL" b="1" dirty="0"/>
            </a:br>
            <a:r>
              <a:rPr lang="pl-PL" b="1" dirty="0"/>
              <a:t>	i przez świat proponowany.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3779912" y="4509120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Nie bierzcie więc wzoru z tego świata, lecz przemieniajcie się przez odnowienie umysłu abyście umieli rozpoznać co jest dobre </a:t>
            </a:r>
            <a:r>
              <a:rPr lang="mr-IN" i="1" dirty="0"/>
              <a:t>…</a:t>
            </a:r>
            <a:br>
              <a:rPr lang="pl-PL" i="1" dirty="0"/>
            </a:br>
            <a:r>
              <a:rPr lang="pl-PL" i="1" dirty="0"/>
              <a:t>			</a:t>
            </a:r>
            <a:r>
              <a:rPr lang="pl-PL" i="1" dirty="0" err="1"/>
              <a:t>Rz</a:t>
            </a:r>
            <a:r>
              <a:rPr lang="pl-PL" i="1" dirty="0"/>
              <a:t> 12.2</a:t>
            </a:r>
          </a:p>
        </p:txBody>
      </p:sp>
    </p:spTree>
    <p:extLst>
      <p:ext uri="{BB962C8B-B14F-4D97-AF65-F5344CB8AC3E}">
        <p14:creationId xmlns:p14="http://schemas.microsoft.com/office/powerpoint/2010/main" val="1713088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widoczny dla ducha</a:t>
            </a:r>
            <a:br>
              <a:rPr lang="pl-PL" dirty="0"/>
            </a:br>
            <a:r>
              <a:rPr lang="pl-PL" dirty="0"/>
              <a:t>			Tym żyjemy, to czujemy.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A</a:t>
            </a:r>
          </a:p>
        </p:txBody>
      </p:sp>
      <p:sp>
        <p:nvSpPr>
          <p:cNvPr id="8" name="PoleTekstowe 7"/>
          <p:cNvSpPr txBox="1"/>
          <p:nvPr/>
        </p:nvSpPr>
        <p:spPr>
          <a:xfrm>
            <a:off x="5782269" y="182352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09998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Wstęp:</a:t>
            </a:r>
            <a:br>
              <a:rPr lang="pl-PL" dirty="0"/>
            </a:br>
            <a:r>
              <a:rPr lang="pl-PL" b="1" dirty="0"/>
              <a:t>Cel pracy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4592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Podział widoczny dla ducha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ZGUBIONE</a:t>
            </a: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ZBAWIONE</a:t>
            </a: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6"/>
          <p:cNvSpPr/>
          <p:nvPr/>
        </p:nvSpPr>
        <p:spPr>
          <a:xfrm>
            <a:off x="4716016" y="3356992"/>
            <a:ext cx="39047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Ef 1:14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mr-IN" i="1" dirty="0">
                <a:solidFill>
                  <a:srgbClr val="C00000"/>
                </a:solidFill>
              </a:rPr>
              <a:t>…</a:t>
            </a:r>
            <a:r>
              <a:rPr lang="pl-PL" i="1" dirty="0">
                <a:solidFill>
                  <a:srgbClr val="C00000"/>
                </a:solidFill>
              </a:rPr>
              <a:t> zostaliście </a:t>
            </a:r>
            <a:r>
              <a:rPr lang="pl-PL" b="1" i="1" dirty="0">
                <a:solidFill>
                  <a:srgbClr val="C00000"/>
                </a:solidFill>
              </a:rPr>
              <a:t>zapieczętowani</a:t>
            </a:r>
            <a:r>
              <a:rPr lang="pl-PL" i="1" dirty="0">
                <a:solidFill>
                  <a:srgbClr val="C00000"/>
                </a:solidFill>
              </a:rPr>
              <a:t> obiecanym </a:t>
            </a:r>
            <a:r>
              <a:rPr lang="pl-PL" b="1" i="1" dirty="0">
                <a:solidFill>
                  <a:srgbClr val="C00000"/>
                </a:solidFill>
              </a:rPr>
              <a:t>Duchem</a:t>
            </a:r>
            <a:r>
              <a:rPr lang="pl-PL" i="1" dirty="0">
                <a:solidFill>
                  <a:srgbClr val="C00000"/>
                </a:solidFill>
              </a:rPr>
              <a:t>, który jest zadatkiem nabytej własności na dzień odkupienia</a:t>
            </a:r>
            <a:r>
              <a:rPr lang="mr-IN" i="1" dirty="0">
                <a:solidFill>
                  <a:srgbClr val="C00000"/>
                </a:solidFill>
              </a:rPr>
              <a:t>…</a:t>
            </a:r>
            <a:endParaRPr lang="pl-PL" i="1" dirty="0">
              <a:solidFill>
                <a:srgbClr val="C00000"/>
              </a:solidFill>
            </a:endParaRPr>
          </a:p>
          <a:p>
            <a:endParaRPr lang="pl-PL" i="1" dirty="0">
              <a:solidFill>
                <a:srgbClr val="C00000"/>
              </a:solidFill>
            </a:endParaRPr>
          </a:p>
          <a:p>
            <a:r>
              <a:rPr lang="pl-PL" b="1" dirty="0">
                <a:solidFill>
                  <a:srgbClr val="C00000"/>
                </a:solidFill>
              </a:rPr>
              <a:t>2Kor2:15</a:t>
            </a:r>
          </a:p>
          <a:p>
            <a:r>
              <a:rPr lang="pl-PL" i="1" dirty="0">
                <a:solidFill>
                  <a:srgbClr val="C00000"/>
                </a:solidFill>
              </a:rPr>
              <a:t>Bóg sprawił, że jesteśmy dla Niego </a:t>
            </a:r>
            <a:r>
              <a:rPr lang="pl-PL" b="1" i="1" dirty="0">
                <a:solidFill>
                  <a:srgbClr val="C00000"/>
                </a:solidFill>
              </a:rPr>
              <a:t>zapachem Chrystusa</a:t>
            </a:r>
            <a:r>
              <a:rPr lang="pl-PL" i="1" dirty="0">
                <a:solidFill>
                  <a:srgbClr val="C00000"/>
                </a:solidFill>
              </a:rPr>
              <a:t> — zarówno wśród tych, którzy dostępują zbawienia, jak i tych, którzy giną.</a:t>
            </a:r>
          </a:p>
        </p:txBody>
      </p:sp>
    </p:spTree>
    <p:extLst>
      <p:ext uri="{BB962C8B-B14F-4D97-AF65-F5344CB8AC3E}">
        <p14:creationId xmlns:p14="http://schemas.microsoft.com/office/powerpoint/2010/main" val="17441327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Podział widoczny dla świata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1</a:t>
            </a:r>
          </a:p>
        </p:txBody>
      </p:sp>
      <p:sp>
        <p:nvSpPr>
          <p:cNvPr id="9" name="PoleTekstowe 8"/>
          <p:cNvSpPr txBox="1"/>
          <p:nvPr/>
        </p:nvSpPr>
        <p:spPr>
          <a:xfrm>
            <a:off x="1691680" y="4338944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2</a:t>
            </a:r>
          </a:p>
        </p:txBody>
      </p:sp>
      <p:sp>
        <p:nvSpPr>
          <p:cNvPr id="8" name="PoleTekstowe 7"/>
          <p:cNvSpPr txBox="1"/>
          <p:nvPr/>
        </p:nvSpPr>
        <p:spPr>
          <a:xfrm>
            <a:off x="251520" y="3819872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Kryterium światowe</a:t>
            </a:r>
          </a:p>
        </p:txBody>
      </p:sp>
      <p:sp>
        <p:nvSpPr>
          <p:cNvPr id="10" name="Strzałka w lewo i prawo 9"/>
          <p:cNvSpPr/>
          <p:nvPr/>
        </p:nvSpPr>
        <p:spPr>
          <a:xfrm rot="16200000">
            <a:off x="3569365" y="3485187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Podział</a:t>
            </a:r>
          </a:p>
          <a:p>
            <a:pPr algn="ctr"/>
            <a:r>
              <a:rPr lang="pl-PL" sz="2000" dirty="0"/>
              <a:t>światowy</a:t>
            </a:r>
          </a:p>
        </p:txBody>
      </p:sp>
    </p:spTree>
    <p:extLst>
      <p:ext uri="{BB962C8B-B14F-4D97-AF65-F5344CB8AC3E}">
        <p14:creationId xmlns:p14="http://schemas.microsoft.com/office/powerpoint/2010/main" val="212123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wg świata: </a:t>
            </a:r>
            <a:br>
              <a:rPr lang="pl-PL" dirty="0"/>
            </a:br>
            <a:r>
              <a:rPr lang="pl-PL" dirty="0"/>
              <a:t>chrześcijanie i </a:t>
            </a:r>
            <a:r>
              <a:rPr lang="mr-IN" dirty="0"/>
              <a:t>…</a:t>
            </a:r>
            <a:r>
              <a:rPr lang="pl-PL" dirty="0"/>
              <a:t> ?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2800" b="1" dirty="0">
              <a:solidFill>
                <a:srgbClr val="2D3436"/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10"/>
          <p:cNvSpPr/>
          <p:nvPr/>
        </p:nvSpPr>
        <p:spPr>
          <a:xfrm>
            <a:off x="395536" y="1417639"/>
            <a:ext cx="5400600" cy="157931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>
                <a:solidFill>
                  <a:srgbClr val="2D3436"/>
                </a:solidFill>
              </a:rPr>
              <a:t>Niechrześcijanie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395536" y="4358156"/>
            <a:ext cx="5400600" cy="2162325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>
                <a:solidFill>
                  <a:srgbClr val="2D3436"/>
                </a:solidFill>
              </a:rPr>
              <a:t>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3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7" name="PoleTekstowe 16"/>
          <p:cNvSpPr txBox="1"/>
          <p:nvPr/>
        </p:nvSpPr>
        <p:spPr>
          <a:xfrm>
            <a:off x="5361770" y="3819872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Kryterium światowe</a:t>
            </a:r>
          </a:p>
        </p:txBody>
      </p:sp>
      <p:sp>
        <p:nvSpPr>
          <p:cNvPr id="18" name="Strzałka w lewo i prawo 17"/>
          <p:cNvSpPr/>
          <p:nvPr/>
        </p:nvSpPr>
        <p:spPr>
          <a:xfrm rot="16200000">
            <a:off x="3569365" y="3485187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Podział</a:t>
            </a:r>
          </a:p>
          <a:p>
            <a:pPr algn="ctr"/>
            <a:r>
              <a:rPr lang="pl-PL" sz="2000" dirty="0"/>
              <a:t>światowy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82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9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Chrześcijanin </a:t>
            </a:r>
            <a:r>
              <a:rPr lang="mr-IN" dirty="0"/>
              <a:t>–</a:t>
            </a:r>
            <a:r>
              <a:rPr lang="pl-PL" dirty="0"/>
              <a:t> czyje to pojęcie?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2800" b="1" dirty="0">
              <a:solidFill>
                <a:srgbClr val="2D3436"/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oleTekstowe 8"/>
          <p:cNvSpPr txBox="1"/>
          <p:nvPr/>
        </p:nvSpPr>
        <p:spPr>
          <a:xfrm>
            <a:off x="499814" y="2087816"/>
            <a:ext cx="814299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/>
              <a:t>Dz</a:t>
            </a:r>
            <a:r>
              <a:rPr lang="pl-PL" b="1" dirty="0"/>
              <a:t> 26:27n </a:t>
            </a:r>
            <a:r>
              <a:rPr lang="pl-PL" b="1" dirty="0" err="1"/>
              <a:t>eib</a:t>
            </a:r>
            <a:br>
              <a:rPr lang="pl-PL" dirty="0"/>
            </a:br>
            <a:r>
              <a:rPr lang="pl-PL" i="1" dirty="0"/>
              <a:t>Paweł rzekł do króla: Królu </a:t>
            </a:r>
            <a:r>
              <a:rPr lang="pl-PL" i="1" dirty="0" err="1"/>
              <a:t>Agryppo</a:t>
            </a:r>
            <a:r>
              <a:rPr lang="pl-PL" i="1" dirty="0"/>
              <a:t>, czy wierzysz Prorokom? Wiem, że wierzysz. </a:t>
            </a:r>
            <a:r>
              <a:rPr lang="pl-PL" i="1" dirty="0" err="1"/>
              <a:t>Agryppa</a:t>
            </a:r>
            <a:r>
              <a:rPr lang="pl-PL" i="1" dirty="0"/>
              <a:t> na to do Pawła: Zaraz mnie przekonasz, bym został </a:t>
            </a:r>
            <a:r>
              <a:rPr lang="pl-PL" b="1" i="1" u="sng" dirty="0"/>
              <a:t>chrześcijaninem</a:t>
            </a:r>
            <a:r>
              <a:rPr lang="pl-PL" i="1" dirty="0"/>
              <a:t>. (</a:t>
            </a:r>
            <a:r>
              <a:rPr lang="mr-IN" i="1" dirty="0"/>
              <a:t>…</a:t>
            </a:r>
            <a:r>
              <a:rPr lang="pl-PL" i="1" dirty="0"/>
              <a:t>) </a:t>
            </a:r>
          </a:p>
          <a:p>
            <a:r>
              <a:rPr lang="pl-PL" i="1" dirty="0"/>
              <a:t>Po tych słowach król, namiestnik, Berenike oraz ci, którzy z nimi siedzieli, powstali ze swoich miejsc i oddalali się.</a:t>
            </a:r>
          </a:p>
          <a:p>
            <a:endParaRPr lang="pl-PL" i="1" dirty="0"/>
          </a:p>
          <a:p>
            <a:endParaRPr lang="pl-PL" i="1" dirty="0"/>
          </a:p>
          <a:p>
            <a:endParaRPr lang="pl-PL" i="1" dirty="0"/>
          </a:p>
          <a:p>
            <a:endParaRPr lang="pl-PL" i="1" dirty="0"/>
          </a:p>
          <a:p>
            <a:endParaRPr lang="pl-PL" i="1" dirty="0"/>
          </a:p>
          <a:p>
            <a:endParaRPr lang="pl-PL" i="1" dirty="0"/>
          </a:p>
          <a:p>
            <a:endParaRPr lang="pl-PL" i="1" dirty="0"/>
          </a:p>
          <a:p>
            <a:endParaRPr lang="pl-PL" i="1" dirty="0"/>
          </a:p>
          <a:p>
            <a:endParaRPr lang="pl-PL" i="1" dirty="0"/>
          </a:p>
          <a:p>
            <a:endParaRPr lang="pl-PL" i="1" dirty="0"/>
          </a:p>
          <a:p>
            <a:r>
              <a:rPr lang="mr-IN" sz="1200" i="1" dirty="0"/>
              <a:t>…</a:t>
            </a:r>
            <a:r>
              <a:rPr lang="pl-PL" sz="1200" i="1" dirty="0"/>
              <a:t>.. i jeszcze w 1P4:14-16</a:t>
            </a:r>
            <a:endParaRPr lang="pl-PL" sz="1200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395536" y="1417639"/>
            <a:ext cx="5400600" cy="157931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>
                <a:solidFill>
                  <a:srgbClr val="2D3436"/>
                </a:solidFill>
              </a:rPr>
              <a:t>Niechrześcijanie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395536" y="4358156"/>
            <a:ext cx="5400600" cy="2162325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>
                <a:solidFill>
                  <a:srgbClr val="2D3436"/>
                </a:solidFill>
              </a:rPr>
              <a:t>Chrześcijanie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543810" y="4831992"/>
            <a:ext cx="7916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/>
              <a:t>Dz</a:t>
            </a:r>
            <a:r>
              <a:rPr lang="pl-PL" b="1" dirty="0"/>
              <a:t> 11:25-30 </a:t>
            </a:r>
            <a:r>
              <a:rPr lang="pl-PL" b="1" dirty="0" err="1"/>
              <a:t>eib</a:t>
            </a:r>
            <a:br>
              <a:rPr lang="pl-PL" dirty="0"/>
            </a:br>
            <a:r>
              <a:rPr lang="pl-PL" i="1" dirty="0"/>
              <a:t>Barnaba udał się również [ z Antiochii ] do </a:t>
            </a:r>
            <a:r>
              <a:rPr lang="pl-PL" i="1" dirty="0" err="1"/>
              <a:t>Tarsu</a:t>
            </a:r>
            <a:r>
              <a:rPr lang="pl-PL" i="1" dirty="0"/>
              <a:t> w poszukiwaniu Saula. Znalazł go tam, sprowadził, i przez cały rok przebywali razem w kościele (</a:t>
            </a:r>
            <a:r>
              <a:rPr lang="pl-PL" i="1" dirty="0" err="1"/>
              <a:t>ἐκκλησί</a:t>
            </a:r>
            <a:r>
              <a:rPr lang="pl-PL" i="1" dirty="0"/>
              <a:t>α </a:t>
            </a:r>
            <a:r>
              <a:rPr lang="pl-PL" i="1" dirty="0" err="1"/>
              <a:t>ekklēsia</a:t>
            </a:r>
            <a:r>
              <a:rPr lang="pl-PL" i="1" dirty="0"/>
              <a:t>). W tym czasie objęli nauczaniem znaczną liczbę osób. </a:t>
            </a:r>
            <a:br>
              <a:rPr lang="pl-PL" i="1" dirty="0"/>
            </a:br>
            <a:r>
              <a:rPr lang="pl-PL" i="1" u="sng" dirty="0"/>
              <a:t>To w Antiochii po raz pierwszy nazwano uczniów </a:t>
            </a:r>
            <a:r>
              <a:rPr lang="pl-PL" b="1" i="1" u="sng" dirty="0"/>
              <a:t>chrześcijanami</a:t>
            </a:r>
            <a:r>
              <a:rPr lang="pl-PL" i="1" dirty="0"/>
              <a:t>.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10462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Różne, światowe kryteria podziału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Pomyśl jak teolog po </a:t>
            </a:r>
            <a:r>
              <a:rPr lang="pl-PL" dirty="0" err="1"/>
              <a:t>ChAT</a:t>
            </a:r>
            <a:r>
              <a:rPr lang="pl-PL" dirty="0"/>
              <a:t> albo KUL,</a:t>
            </a:r>
          </a:p>
          <a:p>
            <a:pPr marL="0" indent="0">
              <a:buNone/>
            </a:pPr>
            <a:r>
              <a:rPr lang="pl-PL" dirty="0"/>
              <a:t>	albo jak religioznawca na UW,</a:t>
            </a:r>
          </a:p>
          <a:p>
            <a:pPr marL="0" indent="0">
              <a:buNone/>
            </a:pPr>
            <a:r>
              <a:rPr lang="pl-PL" dirty="0"/>
              <a:t>		albo jak dominikanin </a:t>
            </a:r>
            <a:br>
              <a:rPr lang="pl-PL" dirty="0"/>
            </a:br>
            <a:r>
              <a:rPr lang="pl-PL" dirty="0"/>
              <a:t>		z duszpasterstwa akademickiego, </a:t>
            </a:r>
          </a:p>
          <a:p>
            <a:pPr marL="0" indent="0">
              <a:buNone/>
            </a:pPr>
            <a:r>
              <a:rPr lang="pl-PL" dirty="0"/>
              <a:t>			albo jak mułła w Teheranu.</a:t>
            </a:r>
          </a:p>
        </p:txBody>
      </p:sp>
    </p:spTree>
    <p:extLst>
      <p:ext uri="{BB962C8B-B14F-4D97-AF65-F5344CB8AC3E}">
        <p14:creationId xmlns:p14="http://schemas.microsoft.com/office/powerpoint/2010/main" val="488968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Różne, światowe kryteria podziału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/>
              <a:t>Chrześcijanie to </a:t>
            </a:r>
            <a:r>
              <a:rPr lang="mr-IN" dirty="0"/>
              <a:t>…</a:t>
            </a:r>
            <a:endParaRPr lang="pl-PL" dirty="0"/>
          </a:p>
          <a:p>
            <a:r>
              <a:rPr lang="pl-PL" dirty="0"/>
              <a:t>chrześcijanie to wierzący w Chrystusa (cokolwiek to znaczy: gnoza albo oddane życie),</a:t>
            </a:r>
          </a:p>
          <a:p>
            <a:r>
              <a:rPr lang="pl-PL" dirty="0"/>
              <a:t>chrześcijanie to tacy co są ochrzczeni (jakkolwiek - bo tu też dużo różnych pojęć: pokropienie, zanurzenie, w imię Trójcy, w imię Jezusa, w przyłączenie się do organizacji, świadomie przyjmujący chrzest, albo nad którymi odprawiono rytuał),</a:t>
            </a:r>
          </a:p>
          <a:p>
            <a:r>
              <a:rPr lang="pl-PL" dirty="0"/>
              <a:t>chrześcijanie to wyznawcy Boga, wierzący w Trójce Świętą - to określenie jest potrzebne ekumenistom i tym, którzy wyrzucają z chrześcijan Świadków Jehowy;</a:t>
            </a:r>
          </a:p>
          <a:p>
            <a:r>
              <a:rPr lang="pl-PL" dirty="0"/>
              <a:t>chrześcijanie to tacy co należą do chrześcijańskiego kościoła: katolicy, prawosławni, protestanci, ... albo do wyznania;</a:t>
            </a:r>
          </a:p>
          <a:p>
            <a:r>
              <a:rPr lang="pl-PL" dirty="0"/>
              <a:t>chrześcijanie to biali, rdzenni mieszkańcy Europy i emigranci z Europy do Ameryki.</a:t>
            </a:r>
          </a:p>
        </p:txBody>
      </p:sp>
    </p:spTree>
    <p:extLst>
      <p:ext uri="{BB962C8B-B14F-4D97-AF65-F5344CB8AC3E}">
        <p14:creationId xmlns:p14="http://schemas.microsoft.com/office/powerpoint/2010/main" val="14155284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Podział wg świata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9"/>
          <p:cNvSpPr/>
          <p:nvPr/>
        </p:nvSpPr>
        <p:spPr>
          <a:xfrm>
            <a:off x="611560" y="4490407"/>
            <a:ext cx="2664296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rzymscy </a:t>
            </a:r>
            <a:r>
              <a:rPr lang="pl-PL" dirty="0"/>
              <a:t>katolicy</a:t>
            </a:r>
          </a:p>
        </p:txBody>
      </p:sp>
      <p:sp>
        <p:nvSpPr>
          <p:cNvPr id="15" name="Prostokąt zaokrąglony 9"/>
          <p:cNvSpPr/>
          <p:nvPr/>
        </p:nvSpPr>
        <p:spPr>
          <a:xfrm>
            <a:off x="3395977" y="4490407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luteranie</a:t>
            </a:r>
            <a:endParaRPr lang="pl-PL" dirty="0"/>
          </a:p>
        </p:txBody>
      </p:sp>
      <p:sp>
        <p:nvSpPr>
          <p:cNvPr id="16" name="Prostokąt zaokrąglony 9"/>
          <p:cNvSpPr/>
          <p:nvPr/>
        </p:nvSpPr>
        <p:spPr>
          <a:xfrm>
            <a:off x="5802484" y="4497930"/>
            <a:ext cx="2664296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prawosławni</a:t>
            </a:r>
          </a:p>
        </p:txBody>
      </p:sp>
      <p:sp>
        <p:nvSpPr>
          <p:cNvPr id="17" name="Prostokąt zaokrąglony 9"/>
          <p:cNvSpPr/>
          <p:nvPr/>
        </p:nvSpPr>
        <p:spPr>
          <a:xfrm>
            <a:off x="4578348" y="535949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8" name="Prostokąt zaokrąglony 9"/>
          <p:cNvSpPr/>
          <p:nvPr/>
        </p:nvSpPr>
        <p:spPr>
          <a:xfrm>
            <a:off x="3344477" y="5333738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kalwini</a:t>
            </a:r>
            <a:endParaRPr lang="pl-PL" dirty="0"/>
          </a:p>
        </p:txBody>
      </p:sp>
      <p:sp>
        <p:nvSpPr>
          <p:cNvPr id="19" name="Prostokąt zaokrąglony 9"/>
          <p:cNvSpPr/>
          <p:nvPr/>
        </p:nvSpPr>
        <p:spPr>
          <a:xfrm>
            <a:off x="4583120" y="4508031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baptyści</a:t>
            </a:r>
          </a:p>
        </p:txBody>
      </p:sp>
      <p:sp>
        <p:nvSpPr>
          <p:cNvPr id="20" name="Prostokąt zaokrąglony 9"/>
          <p:cNvSpPr/>
          <p:nvPr/>
        </p:nvSpPr>
        <p:spPr>
          <a:xfrm>
            <a:off x="5096738" y="5350833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1" name="Prostokąt zaokrąglony 9"/>
          <p:cNvSpPr/>
          <p:nvPr/>
        </p:nvSpPr>
        <p:spPr>
          <a:xfrm>
            <a:off x="4571309" y="578994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2" name="Prostokąt zaokrąglony 9"/>
          <p:cNvSpPr/>
          <p:nvPr/>
        </p:nvSpPr>
        <p:spPr>
          <a:xfrm>
            <a:off x="5096738" y="578994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 rot="16200000">
            <a:off x="-1138684" y="4963220"/>
            <a:ext cx="2789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/>
              <a:t>Chrześcijanie</a:t>
            </a:r>
          </a:p>
        </p:txBody>
      </p:sp>
      <p:sp>
        <p:nvSpPr>
          <p:cNvPr id="24" name="PoleTekstowe 23"/>
          <p:cNvSpPr txBox="1"/>
          <p:nvPr/>
        </p:nvSpPr>
        <p:spPr>
          <a:xfrm rot="16200000">
            <a:off x="-1390712" y="2200338"/>
            <a:ext cx="329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Niechrześcijanie</a:t>
            </a:r>
          </a:p>
        </p:txBody>
      </p:sp>
      <p:sp>
        <p:nvSpPr>
          <p:cNvPr id="25" name="PoleTekstowe 24"/>
          <p:cNvSpPr txBox="1"/>
          <p:nvPr/>
        </p:nvSpPr>
        <p:spPr>
          <a:xfrm>
            <a:off x="251520" y="3819872"/>
            <a:ext cx="4845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Kryterium światowe i podział </a:t>
            </a:r>
            <a:r>
              <a:rPr lang="pl-PL"/>
              <a:t>też światowy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46219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wg. świata, </a:t>
            </a:r>
            <a:br>
              <a:rPr lang="pl-PL" dirty="0"/>
            </a:br>
            <a:r>
              <a:rPr lang="pl-PL" dirty="0"/>
              <a:t>			</a:t>
            </a:r>
            <a:r>
              <a:rPr lang="mr-IN" dirty="0"/>
              <a:t>…</a:t>
            </a:r>
            <a:r>
              <a:rPr lang="pl-PL" dirty="0"/>
              <a:t> który chce nas zwieść!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9"/>
          <p:cNvSpPr/>
          <p:nvPr/>
        </p:nvSpPr>
        <p:spPr>
          <a:xfrm>
            <a:off x="611560" y="4490407"/>
            <a:ext cx="2664296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rzymscy </a:t>
            </a:r>
            <a:r>
              <a:rPr lang="pl-PL" dirty="0"/>
              <a:t>katolicy</a:t>
            </a:r>
          </a:p>
        </p:txBody>
      </p:sp>
      <p:sp>
        <p:nvSpPr>
          <p:cNvPr id="9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3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5" name="Prostokąt zaokrąglony 9"/>
          <p:cNvSpPr/>
          <p:nvPr/>
        </p:nvSpPr>
        <p:spPr>
          <a:xfrm>
            <a:off x="3395977" y="4490407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luteranie</a:t>
            </a:r>
            <a:endParaRPr lang="pl-PL" dirty="0"/>
          </a:p>
        </p:txBody>
      </p:sp>
      <p:sp>
        <p:nvSpPr>
          <p:cNvPr id="16" name="Prostokąt zaokrąglony 9"/>
          <p:cNvSpPr/>
          <p:nvPr/>
        </p:nvSpPr>
        <p:spPr>
          <a:xfrm>
            <a:off x="5802484" y="4497930"/>
            <a:ext cx="2664296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prawosławni</a:t>
            </a:r>
          </a:p>
        </p:txBody>
      </p:sp>
      <p:sp>
        <p:nvSpPr>
          <p:cNvPr id="17" name="Prostokąt zaokrąglony 9"/>
          <p:cNvSpPr/>
          <p:nvPr/>
        </p:nvSpPr>
        <p:spPr>
          <a:xfrm>
            <a:off x="4578348" y="535949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8" name="Prostokąt zaokrąglony 9"/>
          <p:cNvSpPr/>
          <p:nvPr/>
        </p:nvSpPr>
        <p:spPr>
          <a:xfrm>
            <a:off x="3344477" y="5333738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kalwini</a:t>
            </a:r>
            <a:endParaRPr lang="pl-PL" dirty="0"/>
          </a:p>
        </p:txBody>
      </p:sp>
      <p:sp>
        <p:nvSpPr>
          <p:cNvPr id="19" name="Prostokąt zaokrąglony 9"/>
          <p:cNvSpPr/>
          <p:nvPr/>
        </p:nvSpPr>
        <p:spPr>
          <a:xfrm>
            <a:off x="4583120" y="4508031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baptyści</a:t>
            </a:r>
          </a:p>
        </p:txBody>
      </p:sp>
      <p:sp>
        <p:nvSpPr>
          <p:cNvPr id="20" name="Prostokąt zaokrąglony 9"/>
          <p:cNvSpPr/>
          <p:nvPr/>
        </p:nvSpPr>
        <p:spPr>
          <a:xfrm>
            <a:off x="5096738" y="5350833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1" name="Prostokąt zaokrąglony 9"/>
          <p:cNvSpPr/>
          <p:nvPr/>
        </p:nvSpPr>
        <p:spPr>
          <a:xfrm>
            <a:off x="4571309" y="578994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2" name="Prostokąt zaokrąglony 9"/>
          <p:cNvSpPr/>
          <p:nvPr/>
        </p:nvSpPr>
        <p:spPr>
          <a:xfrm>
            <a:off x="5096738" y="578994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3" name="PoleTekstowe 22"/>
          <p:cNvSpPr txBox="1"/>
          <p:nvPr/>
        </p:nvSpPr>
        <p:spPr>
          <a:xfrm rot="16200000">
            <a:off x="-1138684" y="4963220"/>
            <a:ext cx="2789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/>
              <a:t>Chrześcijanie</a:t>
            </a:r>
          </a:p>
        </p:txBody>
      </p:sp>
      <p:sp>
        <p:nvSpPr>
          <p:cNvPr id="24" name="PoleTekstowe 23"/>
          <p:cNvSpPr txBox="1"/>
          <p:nvPr/>
        </p:nvSpPr>
        <p:spPr>
          <a:xfrm rot="16200000">
            <a:off x="-1390712" y="2200338"/>
            <a:ext cx="329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Niechrześcijanie</a:t>
            </a:r>
          </a:p>
        </p:txBody>
      </p:sp>
      <p:sp>
        <p:nvSpPr>
          <p:cNvPr id="25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6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202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Przestrzeń ducha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ZGUBIONE</a:t>
            </a: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472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wg świata, który chce nas zwieść, więc się bronimy pojęciem </a:t>
            </a:r>
            <a:r>
              <a:rPr lang="mr-IN" dirty="0"/>
              <a:t>…</a:t>
            </a:r>
            <a:r>
              <a:rPr lang="pl-PL" dirty="0"/>
              <a:t>.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9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3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5" name="PoleTekstowe 14"/>
          <p:cNvSpPr txBox="1"/>
          <p:nvPr/>
        </p:nvSpPr>
        <p:spPr>
          <a:xfrm rot="16200000">
            <a:off x="-1138684" y="4963220"/>
            <a:ext cx="2789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Chrześcijanie</a:t>
            </a:r>
          </a:p>
        </p:txBody>
      </p:sp>
      <p:sp>
        <p:nvSpPr>
          <p:cNvPr id="16" name="PoleTekstowe 15"/>
          <p:cNvSpPr txBox="1"/>
          <p:nvPr/>
        </p:nvSpPr>
        <p:spPr>
          <a:xfrm rot="16200000">
            <a:off x="-1390712" y="2200338"/>
            <a:ext cx="329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Niechrześcijanie</a:t>
            </a:r>
          </a:p>
        </p:txBody>
      </p:sp>
      <p:sp>
        <p:nvSpPr>
          <p:cNvPr id="17" name="PoleTekstowe 16"/>
          <p:cNvSpPr txBox="1"/>
          <p:nvPr/>
        </p:nvSpPr>
        <p:spPr>
          <a:xfrm>
            <a:off x="1745281" y="5236528"/>
            <a:ext cx="2789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/>
              <a:t>Nominalni</a:t>
            </a:r>
          </a:p>
        </p:txBody>
      </p:sp>
      <p:cxnSp>
        <p:nvCxnSpPr>
          <p:cNvPr id="1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333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Mój cel na to spotkanie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7301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2800" i="1" dirty="0"/>
              <a:t>Trzymajmy się niewzruszenie nadziei, którą wyznajemy, bo godny jest zaufania Ten, który dał obietnicę.</a:t>
            </a:r>
          </a:p>
          <a:p>
            <a:pPr marL="0" indent="0">
              <a:buNone/>
            </a:pPr>
            <a:r>
              <a:rPr lang="pl-PL" sz="2800" i="1" dirty="0"/>
              <a:t>Troszczmy się o siebie nawzajem, aby </a:t>
            </a:r>
            <a:r>
              <a:rPr lang="pl-PL" sz="2800" b="1" i="1" dirty="0"/>
              <a:t>zachęcać się do miłości i do dobrych uczynków</a:t>
            </a:r>
            <a:r>
              <a:rPr lang="pl-PL" sz="2800" i="1" dirty="0"/>
              <a:t>, nie opuszczając naszych wspólnych zebrań, jak się to stało zwyczajem niektórych, ale zachęcajmy się nawzajem, i to tym bardziej, im wyraźniej widzicie, że zbliża się ten dzień.</a:t>
            </a:r>
          </a:p>
          <a:p>
            <a:pPr marL="0" indent="0" algn="r">
              <a:buNone/>
            </a:pPr>
            <a:r>
              <a:rPr lang="pl-PL" sz="2000" dirty="0"/>
              <a:t>(List do Hebrajczyków 10:23-25)</a:t>
            </a:r>
          </a:p>
        </p:txBody>
      </p:sp>
      <p:sp>
        <p:nvSpPr>
          <p:cNvPr id="4" name="PoleTekstowe 3"/>
          <p:cNvSpPr txBox="1"/>
          <p:nvPr/>
        </p:nvSpPr>
        <p:spPr>
          <a:xfrm rot="21236295">
            <a:off x="796154" y="5635026"/>
            <a:ext cx="5258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</a:rPr>
              <a:t>Dobro</a:t>
            </a:r>
            <a:r>
              <a:rPr lang="pl-PL" sz="2400" dirty="0">
                <a:solidFill>
                  <a:srgbClr val="C00000"/>
                </a:solidFill>
              </a:rPr>
              <a:t> to stan rzeczy, w którym Stwórca chciałby aby się one znajdowały.</a:t>
            </a:r>
          </a:p>
        </p:txBody>
      </p:sp>
      <p:cxnSp>
        <p:nvCxnSpPr>
          <p:cNvPr id="6" name="Łącznik prosty ze strzałką 5"/>
          <p:cNvCxnSpPr/>
          <p:nvPr/>
        </p:nvCxnSpPr>
        <p:spPr>
          <a:xfrm flipH="1">
            <a:off x="1331640" y="3573016"/>
            <a:ext cx="1152128" cy="23042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>
            <a:off x="2195736" y="3573016"/>
            <a:ext cx="129614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73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Superpozycja dwóch przestrzeni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Tekstowe 21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Chrześcijanie</a:t>
            </a:r>
          </a:p>
        </p:txBody>
      </p:sp>
      <p:sp>
        <p:nvSpPr>
          <p:cNvPr id="23" name="PoleTekstowe 22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Niechrześcijanie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21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Zadanie kościoła </a:t>
            </a:r>
            <a:r>
              <a:rPr lang="mr-IN" dirty="0"/>
              <a:t>–</a:t>
            </a:r>
            <a:r>
              <a:rPr lang="pl-PL" dirty="0"/>
              <a:t> udział w jednaniu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Tekstowe 21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Chrześcijanie</a:t>
            </a:r>
          </a:p>
        </p:txBody>
      </p:sp>
      <p:sp>
        <p:nvSpPr>
          <p:cNvPr id="23" name="PoleTekstowe 22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Niechrześcijanie</a:t>
            </a:r>
          </a:p>
        </p:txBody>
      </p:sp>
      <p:sp>
        <p:nvSpPr>
          <p:cNvPr id="24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27" name="Strzałka w prawo 26"/>
          <p:cNvSpPr/>
          <p:nvPr/>
        </p:nvSpPr>
        <p:spPr>
          <a:xfrm rot="20971252">
            <a:off x="3128088" y="5634413"/>
            <a:ext cx="1819656" cy="313473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Strzałka w prawo 25"/>
          <p:cNvSpPr/>
          <p:nvPr/>
        </p:nvSpPr>
        <p:spPr>
          <a:xfrm rot="20663167">
            <a:off x="3893691" y="5153505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78058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Wstawka:</a:t>
            </a:r>
            <a:br>
              <a:rPr lang="pl-PL" dirty="0"/>
            </a:br>
            <a:r>
              <a:rPr lang="pl-PL" dirty="0"/>
              <a:t>o zmianie wynikającej</a:t>
            </a:r>
            <a:br>
              <a:rPr lang="pl-PL" dirty="0"/>
            </a:br>
            <a:r>
              <a:rPr lang="pl-PL" dirty="0"/>
              <a:t>z </a:t>
            </a:r>
            <a:r>
              <a:rPr lang="pl-PL" dirty="0" err="1"/>
              <a:t>nowonarodzenia</a:t>
            </a:r>
            <a:r>
              <a:rPr lang="pl-PL" dirty="0"/>
              <a:t>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9583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Bez Ducha </a:t>
            </a:r>
            <a:r>
              <a:rPr lang="mr-IN" dirty="0"/>
              <a:t>…</a:t>
            </a:r>
            <a:r>
              <a:rPr lang="pl-PL" dirty="0"/>
              <a:t>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Bez Ducha nie da się zrozumieć Pisma - </a:t>
            </a:r>
          </a:p>
        </p:txBody>
      </p:sp>
      <p:sp>
        <p:nvSpPr>
          <p:cNvPr id="4" name="PoleTekstowe 3"/>
          <p:cNvSpPr txBox="1"/>
          <p:nvPr/>
        </p:nvSpPr>
        <p:spPr>
          <a:xfrm>
            <a:off x="1763688" y="2492896"/>
            <a:ext cx="65527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aseline="30000" dirty="0"/>
              <a:t>(13)</a:t>
            </a:r>
            <a:r>
              <a:rPr lang="pl-PL" dirty="0"/>
              <a:t> (...) Mojżesz, </a:t>
            </a:r>
            <a:r>
              <a:rPr lang="pl-PL" i="1" dirty="0"/>
              <a:t>który</a:t>
            </a:r>
            <a:r>
              <a:rPr lang="pl-PL" dirty="0"/>
              <a:t> kładł sobie na twarz zasłonę, aby synowie Izraela nie wpatrywali się w koniec tego, co miało przeminąć. </a:t>
            </a:r>
            <a:r>
              <a:rPr lang="pl-PL" baseline="30000" dirty="0"/>
              <a:t>(14)</a:t>
            </a:r>
            <a:r>
              <a:rPr lang="pl-PL" dirty="0"/>
              <a:t> Lecz ich umysły zostały zaślepione; aż </a:t>
            </a:r>
            <a:r>
              <a:rPr lang="pl-PL" u="sng" dirty="0"/>
              <a:t>do dziś bowiem przy czytaniu Starego Testamentu ta sama zasłona pozostaje nieodsłonięta, gdyż jest usuwana w Chrystusie</a:t>
            </a:r>
            <a:r>
              <a:rPr lang="pl-PL" dirty="0"/>
              <a:t>. </a:t>
            </a:r>
            <a:r>
              <a:rPr lang="pl-PL" baseline="30000" dirty="0"/>
              <a:t>(15)</a:t>
            </a:r>
            <a:r>
              <a:rPr lang="pl-PL" dirty="0"/>
              <a:t> I aż do dziś, gdy Mojżesz jest czytany, zasłona leży na ich sercu. </a:t>
            </a:r>
          </a:p>
          <a:p>
            <a:r>
              <a:rPr lang="pl-PL" baseline="30000" dirty="0"/>
              <a:t>(16)</a:t>
            </a:r>
            <a:r>
              <a:rPr lang="pl-PL" dirty="0"/>
              <a:t> </a:t>
            </a:r>
            <a:r>
              <a:rPr lang="pl-PL" b="1" u="sng" dirty="0"/>
              <a:t>Gdy jednak nawrócą się do Pana, zasłona zostanie zdjęta</a:t>
            </a:r>
            <a:r>
              <a:rPr lang="pl-PL" dirty="0"/>
              <a:t>. </a:t>
            </a:r>
            <a:r>
              <a:rPr lang="pl-PL" baseline="30000" dirty="0"/>
              <a:t>(17)</a:t>
            </a:r>
            <a:r>
              <a:rPr lang="pl-PL" dirty="0"/>
              <a:t> Pan zaś jest tym Duchem, a gdzie jest Duch Pana, tam i wolność. </a:t>
            </a:r>
            <a:r>
              <a:rPr lang="pl-PL" baseline="30000" dirty="0"/>
              <a:t>(18)</a:t>
            </a:r>
            <a:r>
              <a:rPr lang="pl-PL" dirty="0"/>
              <a:t> Lecz my wszyscy, którzy z odsłoniętą twarzą patrzymy na chwałę Pana, </a:t>
            </a:r>
            <a:r>
              <a:rPr lang="pl-PL" i="1" dirty="0" err="1"/>
              <a:t>jakby</a:t>
            </a:r>
            <a:r>
              <a:rPr lang="pl-PL" dirty="0" err="1"/>
              <a:t>w</a:t>
            </a:r>
            <a:r>
              <a:rPr lang="pl-PL" dirty="0"/>
              <a:t> zwierciadle, zostajemy przemienieni w ten sam obraz, z chwały w chwałę, za sprawą Ducha Pana.</a:t>
            </a:r>
            <a:br>
              <a:rPr lang="pl-PL" dirty="0"/>
            </a:br>
            <a:r>
              <a:rPr lang="pl-PL" dirty="0"/>
              <a:t>(2Kor 3:13-18 </a:t>
            </a:r>
            <a:r>
              <a:rPr lang="pl-PL" dirty="0" err="1"/>
              <a:t>ubg</a:t>
            </a:r>
            <a:r>
              <a:rPr lang="pl-PL" dirty="0"/>
              <a:t>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16726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85800" y="1340768"/>
            <a:ext cx="7772400" cy="3024336"/>
          </a:xfrm>
        </p:spPr>
        <p:txBody>
          <a:bodyPr>
            <a:normAutofit/>
          </a:bodyPr>
          <a:lstStyle/>
          <a:p>
            <a:r>
              <a:rPr lang="pl-PL" dirty="0"/>
              <a:t>Krótka wstawka o historii kościoła i podziałach w nim</a:t>
            </a:r>
            <a:r>
              <a:rPr lang="mr-IN" dirty="0"/>
              <a:t>…</a:t>
            </a:r>
            <a:br>
              <a:rPr lang="pl-PL" dirty="0"/>
            </a:br>
            <a:r>
              <a:rPr lang="mr-IN" dirty="0"/>
              <a:t>…</a:t>
            </a:r>
            <a:r>
              <a:rPr lang="pl-PL" dirty="0"/>
              <a:t> albo o kłamstwach </a:t>
            </a:r>
            <a:br>
              <a:rPr lang="pl-PL" dirty="0"/>
            </a:br>
            <a:r>
              <a:rPr lang="pl-PL" dirty="0"/>
              <a:t>			z tym związanych.</a:t>
            </a: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371600" y="4959517"/>
            <a:ext cx="7086600" cy="701731"/>
          </a:xfrm>
        </p:spPr>
        <p:txBody>
          <a:bodyPr/>
          <a:lstStyle/>
          <a:p>
            <a:pPr algn="r"/>
            <a:r>
              <a:rPr lang="pl-PL" dirty="0"/>
              <a:t>Ojcze, zachowaj ich aby byli jedno </a:t>
            </a:r>
            <a:r>
              <a:rPr lang="mr-IN" dirty="0"/>
              <a:t>…</a:t>
            </a:r>
            <a:endParaRPr lang="pl-PL" dirty="0"/>
          </a:p>
          <a:p>
            <a:pPr algn="r"/>
            <a:r>
              <a:rPr lang="pl-PL" dirty="0"/>
              <a:t>Ew. Jana 17</a:t>
            </a:r>
          </a:p>
        </p:txBody>
      </p:sp>
    </p:spTree>
    <p:extLst>
      <p:ext uri="{BB962C8B-B14F-4D97-AF65-F5344CB8AC3E}">
        <p14:creationId xmlns:p14="http://schemas.microsoft.com/office/powerpoint/2010/main" val="16392692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sz="3200" dirty="0"/>
              <a:t>Obrazki z historią kościoła (1/3)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9" y="1556792"/>
            <a:ext cx="8031302" cy="213501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25" y="3915598"/>
            <a:ext cx="8063880" cy="284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6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sz="3200" dirty="0"/>
              <a:t>Obrazki z historią kościoła (2/3)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6480720" cy="267110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21088"/>
            <a:ext cx="7847856" cy="234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8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sz="3200" dirty="0"/>
              <a:t>Obrazki z historią kościoła (3/3)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" y="1268760"/>
            <a:ext cx="9144000" cy="446942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30285" r="80313" b="39624"/>
          <a:stretch/>
        </p:blipFill>
        <p:spPr>
          <a:xfrm>
            <a:off x="1403648" y="0"/>
            <a:ext cx="4771866" cy="5242595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9" t="18781" r="8969" b="13920"/>
          <a:stretch/>
        </p:blipFill>
        <p:spPr>
          <a:xfrm>
            <a:off x="5940152" y="481567"/>
            <a:ext cx="2088231" cy="6192688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3505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Kościół</a:t>
            </a:r>
            <a:r>
              <a:rPr lang="mr-IN" dirty="0"/>
              <a:t>…</a:t>
            </a:r>
            <a:r>
              <a:rPr lang="pl-PL" dirty="0"/>
              <a:t>. ten prawdziwy, </a:t>
            </a:r>
            <a:br>
              <a:rPr lang="pl-PL" dirty="0"/>
            </a:br>
            <a:r>
              <a:rPr lang="pl-PL" dirty="0"/>
              <a:t>			pszenica nie kąkol!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4824"/>
            <a:ext cx="9127873" cy="4654721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l="5522" t="40418" r="83547" b="36377"/>
          <a:stretch/>
        </p:blipFill>
        <p:spPr>
          <a:xfrm>
            <a:off x="1169582" y="1536639"/>
            <a:ext cx="3658484" cy="3960441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l="79676" t="60911" r="6912" b="13369"/>
          <a:stretch/>
        </p:blipFill>
        <p:spPr>
          <a:xfrm>
            <a:off x="4211960" y="2613627"/>
            <a:ext cx="4148799" cy="4057570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/>
          <a:srcRect l="79676" t="18744" r="6912" b="34639"/>
          <a:stretch/>
        </p:blipFill>
        <p:spPr>
          <a:xfrm>
            <a:off x="4859238" y="126697"/>
            <a:ext cx="3106688" cy="5506916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819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Kościół</a:t>
            </a:r>
            <a:r>
              <a:rPr lang="mr-IN" dirty="0"/>
              <a:t>…</a:t>
            </a:r>
            <a:r>
              <a:rPr lang="pl-PL" dirty="0"/>
              <a:t>. ten prawdziwy, </a:t>
            </a:r>
            <a:br>
              <a:rPr lang="pl-PL" dirty="0"/>
            </a:br>
            <a:r>
              <a:rPr lang="pl-PL" dirty="0"/>
              <a:t>			pszenica nie kąkol!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Ciało Chrystusa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Tekstowe 21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Chrześcijanie</a:t>
            </a:r>
          </a:p>
        </p:txBody>
      </p:sp>
      <p:sp>
        <p:nvSpPr>
          <p:cNvPr id="23" name="PoleTekstowe 22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Niechrześcijanie</a:t>
            </a:r>
          </a:p>
        </p:txBody>
      </p:sp>
      <p:sp>
        <p:nvSpPr>
          <p:cNvPr id="24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2" name="Prostokąt zaokrąglony 10"/>
          <p:cNvSpPr/>
          <p:nvPr/>
        </p:nvSpPr>
        <p:spPr>
          <a:xfrm>
            <a:off x="4724010" y="3196407"/>
            <a:ext cx="3464591" cy="2960886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Ciało Chrystusa</a:t>
            </a:r>
          </a:p>
        </p:txBody>
      </p:sp>
      <p:sp>
        <p:nvSpPr>
          <p:cNvPr id="27" name="Strzałka w prawo 26"/>
          <p:cNvSpPr/>
          <p:nvPr/>
        </p:nvSpPr>
        <p:spPr>
          <a:xfrm rot="20971252">
            <a:off x="3128088" y="5634413"/>
            <a:ext cx="1819656" cy="313473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Strzałka w prawo 25"/>
          <p:cNvSpPr/>
          <p:nvPr/>
        </p:nvSpPr>
        <p:spPr>
          <a:xfrm rot="20663167">
            <a:off x="3893691" y="5153505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29" name="Strzałka w prawo 28"/>
          <p:cNvSpPr/>
          <p:nvPr/>
        </p:nvSpPr>
        <p:spPr>
          <a:xfrm rot="766917">
            <a:off x="3737618" y="3569992"/>
            <a:ext cx="201269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5765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sz="3600" dirty="0"/>
              <a:t>Cel pracy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904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4000" i="1" dirty="0"/>
              <a:t>Poprzez analizę rzeczywistości</a:t>
            </a:r>
            <a:br>
              <a:rPr lang="pl-PL" sz="4000" i="1" dirty="0"/>
            </a:br>
            <a:r>
              <a:rPr lang="pl-PL" sz="4000" i="1" dirty="0"/>
              <a:t>i rozsądzenie jej stanu stworzyć</a:t>
            </a:r>
            <a:br>
              <a:rPr lang="pl-PL" sz="4000" i="1" dirty="0"/>
            </a:br>
            <a:r>
              <a:rPr lang="pl-PL" sz="4000" i="1" dirty="0"/>
              <a:t>model otaczającego mnie świata</a:t>
            </a:r>
            <a:br>
              <a:rPr lang="pl-PL" sz="4000" i="1" dirty="0"/>
            </a:br>
            <a:r>
              <a:rPr lang="pl-PL" sz="4000" i="1" dirty="0"/>
              <a:t>aby nie popełniać błędów </a:t>
            </a:r>
            <a:br>
              <a:rPr lang="pl-PL" sz="4000" i="1" dirty="0"/>
            </a:br>
            <a:r>
              <a:rPr lang="pl-PL" sz="4000" i="1" dirty="0"/>
              <a:t>i działać mądrze.</a:t>
            </a:r>
          </a:p>
        </p:txBody>
      </p:sp>
    </p:spTree>
    <p:extLst>
      <p:ext uri="{BB962C8B-B14F-4D97-AF65-F5344CB8AC3E}">
        <p14:creationId xmlns:p14="http://schemas.microsoft.com/office/powerpoint/2010/main" val="27166222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Zadanie kościoła </a:t>
            </a:r>
            <a:r>
              <a:rPr lang="mr-IN" dirty="0"/>
              <a:t>–</a:t>
            </a:r>
            <a:r>
              <a:rPr lang="pl-PL" dirty="0"/>
              <a:t> czynienie uczniów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ZGUBIONE</a:t>
            </a: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Ciało Chrystusa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Uczynieni</a:t>
            </a:r>
            <a:br>
              <a:rPr lang="pl-PL" dirty="0"/>
            </a:br>
            <a:r>
              <a:rPr lang="pl-PL" dirty="0"/>
              <a:t>uczniowie Jezusa</a:t>
            </a:r>
          </a:p>
        </p:txBody>
      </p:sp>
      <p:cxnSp>
        <p:nvCxnSpPr>
          <p:cNvPr id="23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eTekstowe 23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Chrześcijanie</a:t>
            </a:r>
          </a:p>
        </p:txBody>
      </p:sp>
      <p:sp>
        <p:nvSpPr>
          <p:cNvPr id="25" name="PoleTekstowe 24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Niechrześcijanie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0" name="Strzałka w prawo 29"/>
          <p:cNvSpPr/>
          <p:nvPr/>
        </p:nvSpPr>
        <p:spPr>
          <a:xfrm rot="20971252">
            <a:off x="3128088" y="5634413"/>
            <a:ext cx="1819656" cy="313473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Strzałka w prawo 30"/>
          <p:cNvSpPr/>
          <p:nvPr/>
        </p:nvSpPr>
        <p:spPr>
          <a:xfrm rot="20663167">
            <a:off x="3893691" y="5153505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2" name="Strzałka w prawo 31"/>
          <p:cNvSpPr/>
          <p:nvPr/>
        </p:nvSpPr>
        <p:spPr>
          <a:xfrm>
            <a:off x="4932041" y="4780573"/>
            <a:ext cx="1965047" cy="338588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Strzałka w prawo 32"/>
          <p:cNvSpPr/>
          <p:nvPr/>
        </p:nvSpPr>
        <p:spPr>
          <a:xfrm>
            <a:off x="4932040" y="4420533"/>
            <a:ext cx="1965047" cy="338588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Strzałka w prawo 33"/>
          <p:cNvSpPr/>
          <p:nvPr/>
        </p:nvSpPr>
        <p:spPr>
          <a:xfrm>
            <a:off x="4932039" y="5140613"/>
            <a:ext cx="1965047" cy="338588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896025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Dwa wymiary</a:t>
            </a:r>
            <a:br>
              <a:rPr lang="pl-PL" dirty="0"/>
            </a:br>
            <a:r>
              <a:rPr lang="pl-PL" dirty="0"/>
              <a:t>ortogonalne kryteria podziałów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ZGUBIONE</a:t>
            </a:r>
          </a:p>
        </p:txBody>
      </p:sp>
      <p:sp>
        <p:nvSpPr>
          <p:cNvPr id="10" name="PoleTekstowe 9"/>
          <p:cNvSpPr txBox="1"/>
          <p:nvPr/>
        </p:nvSpPr>
        <p:spPr>
          <a:xfrm>
            <a:off x="1691680" y="214301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A1</a:t>
            </a:r>
          </a:p>
        </p:txBody>
      </p:sp>
      <p:sp>
        <p:nvSpPr>
          <p:cNvPr id="22" name="PoleTekstowe 21"/>
          <p:cNvSpPr txBox="1"/>
          <p:nvPr/>
        </p:nvSpPr>
        <p:spPr>
          <a:xfrm>
            <a:off x="1691680" y="4087232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A2</a:t>
            </a:r>
          </a:p>
        </p:txBody>
      </p:sp>
      <p:sp>
        <p:nvSpPr>
          <p:cNvPr id="11" name="PoleTekstowe 10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Chrześcijanie</a:t>
            </a:r>
          </a:p>
        </p:txBody>
      </p:sp>
      <p:sp>
        <p:nvSpPr>
          <p:cNvPr id="12" name="PoleTekstowe 11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Niechrześcijanie</a:t>
            </a:r>
          </a:p>
        </p:txBody>
      </p:sp>
      <p:sp>
        <p:nvSpPr>
          <p:cNvPr id="13" name="Prostokąt zaokrąglony 10"/>
          <p:cNvSpPr/>
          <p:nvPr/>
        </p:nvSpPr>
        <p:spPr>
          <a:xfrm>
            <a:off x="4582121" y="1700808"/>
            <a:ext cx="4047965" cy="480843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5782269" y="214301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B1</a:t>
            </a:r>
          </a:p>
        </p:txBody>
      </p:sp>
      <p:sp>
        <p:nvSpPr>
          <p:cNvPr id="24" name="PoleTekstowe 23"/>
          <p:cNvSpPr txBox="1"/>
          <p:nvPr/>
        </p:nvSpPr>
        <p:spPr>
          <a:xfrm>
            <a:off x="5782269" y="4087232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B2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3933056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8151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Synteza mojego modelu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1556792"/>
            <a:ext cx="4047965" cy="4952450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Tekstowe 21"/>
          <p:cNvSpPr txBox="1"/>
          <p:nvPr/>
        </p:nvSpPr>
        <p:spPr>
          <a:xfrm>
            <a:off x="359999" y="2420888"/>
            <a:ext cx="4222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  <a:t>niechrześcijańskie</a:t>
            </a:r>
            <a:b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  <a:t>zgubione</a:t>
            </a:r>
          </a:p>
        </p:txBody>
      </p:sp>
      <p:sp>
        <p:nvSpPr>
          <p:cNvPr id="26" name="PoleTekstowe 25"/>
          <p:cNvSpPr txBox="1"/>
          <p:nvPr/>
        </p:nvSpPr>
        <p:spPr>
          <a:xfrm>
            <a:off x="476133" y="4521211"/>
            <a:ext cx="4222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  <a:t>chrześcijańskie</a:t>
            </a:r>
            <a:b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  <a:t>ale zgubione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4758956" y="4515180"/>
            <a:ext cx="4222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  <a:t>chrześcijańskie</a:t>
            </a:r>
            <a:b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  <a:t>odkupione</a:t>
            </a:r>
          </a:p>
        </p:txBody>
      </p:sp>
      <p:sp>
        <p:nvSpPr>
          <p:cNvPr id="28" name="PoleTekstowe 27"/>
          <p:cNvSpPr txBox="1"/>
          <p:nvPr/>
        </p:nvSpPr>
        <p:spPr>
          <a:xfrm>
            <a:off x="4698254" y="2420887"/>
            <a:ext cx="42221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  <a:t>odkupione</a:t>
            </a:r>
          </a:p>
          <a:p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ale nie rozpoznane jako chrześcijańskie</a:t>
            </a:r>
          </a:p>
        </p:txBody>
      </p:sp>
      <p:sp>
        <p:nvSpPr>
          <p:cNvPr id="12" name="PoleTekstowe 11"/>
          <p:cNvSpPr txBox="1"/>
          <p:nvPr/>
        </p:nvSpPr>
        <p:spPr>
          <a:xfrm rot="16200000">
            <a:off x="-1241469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Chrześcijanie</a:t>
            </a:r>
          </a:p>
        </p:txBody>
      </p:sp>
      <p:sp>
        <p:nvSpPr>
          <p:cNvPr id="13" name="PoleTekstowe 12"/>
          <p:cNvSpPr txBox="1"/>
          <p:nvPr/>
        </p:nvSpPr>
        <p:spPr>
          <a:xfrm rot="16200000">
            <a:off x="-1493497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Niechrześcijanie</a:t>
            </a:r>
          </a:p>
        </p:txBody>
      </p:sp>
    </p:spTree>
    <p:extLst>
      <p:ext uri="{BB962C8B-B14F-4D97-AF65-F5344CB8AC3E}">
        <p14:creationId xmlns:p14="http://schemas.microsoft.com/office/powerpoint/2010/main" val="11806899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3600" dirty="0"/>
              <a:t>Podział wg Beaty</a:t>
            </a:r>
            <a:r>
              <a:rPr lang="pl-PL" sz="3600"/>
              <a:t>: </a:t>
            </a:r>
            <a:r>
              <a:rPr lang="pl-PL" sz="3600" dirty="0"/>
              <a:t> </a:t>
            </a:r>
            <a:r>
              <a:rPr lang="pl-PL" sz="3600"/>
              <a:t>Wierzący </a:t>
            </a:r>
            <a:r>
              <a:rPr lang="mr-IN" sz="3600" dirty="0"/>
              <a:t>–</a:t>
            </a:r>
            <a:r>
              <a:rPr lang="pl-PL" sz="3600" dirty="0"/>
              <a:t> niewierzący</a:t>
            </a:r>
            <a:br>
              <a:rPr lang="pl-PL" sz="3600" dirty="0"/>
            </a:br>
            <a:r>
              <a:rPr lang="pl-PL" sz="3600" dirty="0"/>
              <a:t>czyli już nic nie wiadomo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2800" b="1" dirty="0">
              <a:solidFill>
                <a:srgbClr val="2D3436"/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10"/>
          <p:cNvSpPr/>
          <p:nvPr/>
        </p:nvSpPr>
        <p:spPr>
          <a:xfrm>
            <a:off x="395536" y="1417639"/>
            <a:ext cx="5400600" cy="157931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>
                <a:solidFill>
                  <a:srgbClr val="2D3436"/>
                </a:solidFill>
              </a:rPr>
              <a:t>Wierzący inaczej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395536" y="4358156"/>
            <a:ext cx="5400600" cy="2162325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>
                <a:solidFill>
                  <a:srgbClr val="2D3436"/>
                </a:solidFill>
              </a:rPr>
              <a:t>Wierzący</a:t>
            </a:r>
            <a:br>
              <a:rPr lang="pl-PL" sz="3200" b="1" dirty="0">
                <a:solidFill>
                  <a:srgbClr val="2D3436"/>
                </a:solidFill>
              </a:rPr>
            </a:br>
            <a:br>
              <a:rPr lang="pl-PL" sz="3200" b="1" dirty="0">
                <a:solidFill>
                  <a:srgbClr val="2D3436"/>
                </a:solidFill>
              </a:rPr>
            </a:br>
            <a:r>
              <a:rPr lang="pl-PL" sz="3200" b="1" dirty="0">
                <a:solidFill>
                  <a:srgbClr val="2D3436"/>
                </a:solidFill>
              </a:rPr>
              <a:t>       (cokolwiek to znaczy)</a:t>
            </a:r>
          </a:p>
        </p:txBody>
      </p:sp>
      <p:sp>
        <p:nvSpPr>
          <p:cNvPr id="17" name="PoleTekstowe 16"/>
          <p:cNvSpPr txBox="1"/>
          <p:nvPr/>
        </p:nvSpPr>
        <p:spPr>
          <a:xfrm>
            <a:off x="5361770" y="3819872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Kryterium światowe</a:t>
            </a:r>
          </a:p>
        </p:txBody>
      </p:sp>
      <p:sp>
        <p:nvSpPr>
          <p:cNvPr id="18" name="Strzałka w lewo i prawo 17"/>
          <p:cNvSpPr/>
          <p:nvPr/>
        </p:nvSpPr>
        <p:spPr>
          <a:xfrm rot="16200000">
            <a:off x="3569365" y="3485187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Podział</a:t>
            </a:r>
          </a:p>
          <a:p>
            <a:pPr algn="ctr"/>
            <a:r>
              <a:rPr lang="pl-PL" sz="2000" dirty="0"/>
              <a:t>światowy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795453" y="2204863"/>
            <a:ext cx="2624419" cy="114360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z="2800" dirty="0">
                <a:solidFill>
                  <a:srgbClr val="2D3436"/>
                </a:solidFill>
              </a:rPr>
              <a:t>niewierzący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2195736" y="4333604"/>
            <a:ext cx="2624419" cy="1143609"/>
          </a:xfrm>
          <a:prstGeom prst="roundRect">
            <a:avLst>
              <a:gd name="adj" fmla="val 34955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z="2800">
                <a:solidFill>
                  <a:srgbClr val="2D3436"/>
                </a:solidFill>
              </a:rPr>
              <a:t>wierzący</a:t>
            </a:r>
            <a:endParaRPr lang="pl-PL" sz="2800" dirty="0">
              <a:solidFill>
                <a:srgbClr val="2D3436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5940152" y="-171400"/>
            <a:ext cx="1440160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9600" b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1744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A2DD21-68C6-8348-90C4-0DE167A97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/>
              <a:t>ToDO</a:t>
            </a:r>
            <a:r>
              <a:rPr lang="pl-PL" dirty="0"/>
              <a:t> – wstawka o popsutych słowach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A1A32E-1071-E940-AF24-F1653A270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80283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C4A1ED-EFC2-384D-873F-3766FF9B1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ToDo</a:t>
            </a:r>
            <a:r>
              <a:rPr lang="pl-PL" dirty="0"/>
              <a:t> – wstawka o światopoglądach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0E7DA2-B331-B04F-82EF-C79AEAE37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50578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 anchor="ctr"/>
          <a:lstStyle/>
          <a:p>
            <a:pPr marL="0" indent="0">
              <a:buNone/>
            </a:pPr>
            <a:r>
              <a:rPr lang="pl-PL" i="1" u="sng" dirty="0"/>
              <a:t>Nie bierzmy więc wzoru z tego świata</a:t>
            </a:r>
            <a:r>
              <a:rPr lang="pl-PL" i="1" dirty="0"/>
              <a:t>, </a:t>
            </a:r>
            <a:br>
              <a:rPr lang="pl-PL" i="1" dirty="0"/>
            </a:br>
            <a:r>
              <a:rPr lang="pl-PL" i="1" dirty="0"/>
              <a:t>lecz przemieniajmy się </a:t>
            </a:r>
            <a:br>
              <a:rPr lang="pl-PL" i="1" dirty="0"/>
            </a:br>
            <a:r>
              <a:rPr lang="pl-PL" i="1" dirty="0"/>
              <a:t>	przez odnawianie umysłu, </a:t>
            </a:r>
            <a:br>
              <a:rPr lang="pl-PL" i="1" dirty="0"/>
            </a:br>
            <a:r>
              <a:rPr lang="pl-PL" i="1" dirty="0"/>
              <a:t>abyśmy umieli rozpoznać, jaka jest wola Boża: </a:t>
            </a:r>
            <a:br>
              <a:rPr lang="pl-PL" i="1" dirty="0"/>
            </a:br>
            <a:r>
              <a:rPr lang="pl-PL" i="1" dirty="0"/>
              <a:t>	co jest dobre, </a:t>
            </a:r>
            <a:br>
              <a:rPr lang="pl-PL" i="1" dirty="0"/>
            </a:br>
            <a:r>
              <a:rPr lang="pl-PL" i="1" dirty="0"/>
              <a:t>		co Bogu miłe </a:t>
            </a:r>
            <a:br>
              <a:rPr lang="pl-PL" i="1" dirty="0"/>
            </a:br>
            <a:r>
              <a:rPr lang="pl-PL" i="1" dirty="0"/>
              <a:t>			i co doskonałe.</a:t>
            </a:r>
            <a:br>
              <a:rPr lang="pl-PL" dirty="0"/>
            </a:br>
            <a:r>
              <a:rPr lang="pl-PL" dirty="0"/>
              <a:t>	</a:t>
            </a:r>
            <a:r>
              <a:rPr lang="pl-PL" sz="2000" dirty="0"/>
              <a:t>					(</a:t>
            </a:r>
            <a:r>
              <a:rPr lang="pl-PL" sz="2000" dirty="0" err="1"/>
              <a:t>Rz</a:t>
            </a:r>
            <a:r>
              <a:rPr lang="pl-PL" sz="2000" dirty="0"/>
              <a:t> 12:2 </a:t>
            </a:r>
            <a:r>
              <a:rPr lang="pl-PL" sz="2000" dirty="0" err="1"/>
              <a:t>bt</a:t>
            </a:r>
            <a:r>
              <a:rPr lang="pl-PL" sz="2000" dirty="0"/>
              <a:t>, parafraza)</a:t>
            </a:r>
          </a:p>
        </p:txBody>
      </p:sp>
    </p:spTree>
    <p:extLst>
      <p:ext uri="{BB962C8B-B14F-4D97-AF65-F5344CB8AC3E}">
        <p14:creationId xmlns:p14="http://schemas.microsoft.com/office/powerpoint/2010/main" val="12334293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sz="3600" dirty="0"/>
              <a:t>Cel pracy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4000" dirty="0"/>
              <a:t>Poprzez analizę rzeczywistości</a:t>
            </a:r>
            <a:br>
              <a:rPr lang="pl-PL" sz="4000" dirty="0"/>
            </a:br>
            <a:r>
              <a:rPr lang="pl-PL" sz="4000" dirty="0"/>
              <a:t>i rozsądzenie jej stanu stworzyć</a:t>
            </a:r>
            <a:br>
              <a:rPr lang="pl-PL" sz="4000" dirty="0"/>
            </a:br>
            <a:r>
              <a:rPr lang="pl-PL" sz="4000" dirty="0"/>
              <a:t>model otaczającego mnie świata</a:t>
            </a:r>
            <a:br>
              <a:rPr lang="pl-PL" sz="4000" dirty="0"/>
            </a:br>
            <a:r>
              <a:rPr lang="pl-PL" sz="4000" dirty="0"/>
              <a:t>aby nie popełniać błędów </a:t>
            </a:r>
            <a:br>
              <a:rPr lang="pl-PL" sz="4000" dirty="0"/>
            </a:br>
            <a:r>
              <a:rPr lang="pl-PL" sz="4000" dirty="0"/>
              <a:t>i działać mądrze.</a:t>
            </a:r>
          </a:p>
        </p:txBody>
      </p:sp>
      <p:sp>
        <p:nvSpPr>
          <p:cNvPr id="4" name="PoleTekstowe 63">
            <a:extLst>
              <a:ext uri="{FF2B5EF4-FFF2-40B4-BE49-F238E27FC236}">
                <a16:creationId xmlns:a16="http://schemas.microsoft.com/office/drawing/2014/main" id="{03B72357-50BF-F049-B7CB-903358D6E777}"/>
              </a:ext>
            </a:extLst>
          </p:cNvPr>
          <p:cNvSpPr txBox="1"/>
          <p:nvPr/>
        </p:nvSpPr>
        <p:spPr>
          <a:xfrm rot="1825528">
            <a:off x="5682067" y="772445"/>
            <a:ext cx="30846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Kolejne przypomnienie</a:t>
            </a:r>
          </a:p>
        </p:txBody>
      </p:sp>
    </p:spTree>
    <p:extLst>
      <p:ext uri="{BB962C8B-B14F-4D97-AF65-F5344CB8AC3E}">
        <p14:creationId xmlns:p14="http://schemas.microsoft.com/office/powerpoint/2010/main" val="1518361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Temat #2</a:t>
            </a:r>
            <a:br>
              <a:rPr lang="pl-PL" dirty="0"/>
            </a:br>
            <a:r>
              <a:rPr lang="pl-PL" dirty="0"/>
              <a:t>Biblijny model świata</a:t>
            </a:r>
            <a:br>
              <a:rPr lang="pl-PL" dirty="0"/>
            </a:br>
            <a:r>
              <a:rPr lang="pl-PL" dirty="0"/>
              <a:t>	</a:t>
            </a:r>
            <a:r>
              <a:rPr lang="pl-PL" b="1" dirty="0"/>
              <a:t>Kościół </a:t>
            </a:r>
            <a:br>
              <a:rPr lang="pl-PL" b="1" dirty="0"/>
            </a:br>
            <a:r>
              <a:rPr lang="pl-PL" b="1" dirty="0"/>
              <a:t>		i jego służba jednania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371600" y="4460919"/>
            <a:ext cx="7086600" cy="1200329"/>
          </a:xfrm>
        </p:spPr>
        <p:txBody>
          <a:bodyPr/>
          <a:lstStyle/>
          <a:p>
            <a:pPr marL="0" indent="0" algn="r">
              <a:buNone/>
            </a:pPr>
            <a:r>
              <a:rPr lang="pl-PL" dirty="0"/>
              <a:t>A wszystko to jest z Boga,</a:t>
            </a:r>
            <a:br>
              <a:rPr lang="pl-PL" dirty="0"/>
            </a:br>
            <a:r>
              <a:rPr lang="pl-PL" dirty="0"/>
              <a:t>który pojednał nas z sobą</a:t>
            </a:r>
            <a:br>
              <a:rPr lang="pl-PL" dirty="0"/>
            </a:br>
            <a:r>
              <a:rPr lang="pl-PL" dirty="0"/>
              <a:t>i zlecił nam posługę jednania.</a:t>
            </a:r>
            <a:br>
              <a:rPr lang="pl-PL" dirty="0"/>
            </a:br>
            <a:r>
              <a:rPr lang="pl-PL" dirty="0"/>
              <a:t>		2Kor 5:18</a:t>
            </a:r>
          </a:p>
        </p:txBody>
      </p:sp>
    </p:spTree>
    <p:extLst>
      <p:ext uri="{BB962C8B-B14F-4D97-AF65-F5344CB8AC3E}">
        <p14:creationId xmlns:p14="http://schemas.microsoft.com/office/powerpoint/2010/main" val="27577108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Na początku </a:t>
            </a:r>
            <a:r>
              <a:rPr lang="mr-IN" dirty="0"/>
              <a:t>…</a:t>
            </a:r>
            <a:r>
              <a:rPr lang="pl-PL" dirty="0"/>
              <a:t> (Gen 1:1</a:t>
            </a:r>
            <a:r>
              <a:rPr lang="pl-PL" dirty="0">
                <a:sym typeface="Wingdings"/>
              </a:rPr>
              <a:t>)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DOBRE</a:t>
            </a:r>
          </a:p>
        </p:txBody>
      </p:sp>
      <p:sp>
        <p:nvSpPr>
          <p:cNvPr id="8" name="PoleTekstowe 7"/>
          <p:cNvSpPr txBox="1"/>
          <p:nvPr/>
        </p:nvSpPr>
        <p:spPr>
          <a:xfrm>
            <a:off x="4571309" y="5301208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i="1" dirty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i Bóg widział wszystko, co uczynił, a było to </a:t>
            </a:r>
            <a:r>
              <a:rPr lang="pl-PL" b="1" i="1" u="sng" dirty="0">
                <a:solidFill>
                  <a:schemeClr val="accent1">
                    <a:lumMod val="50000"/>
                  </a:schemeClr>
                </a:solidFill>
              </a:rPr>
              <a:t>bardzo dobre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. I nastał wieczór i poranek, dzień szósty.</a:t>
            </a: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	Gen 1:31</a:t>
            </a:r>
          </a:p>
        </p:txBody>
      </p:sp>
      <p:sp>
        <p:nvSpPr>
          <p:cNvPr id="6" name="PoleTekstowe 5"/>
          <p:cNvSpPr txBox="1"/>
          <p:nvPr/>
        </p:nvSpPr>
        <p:spPr>
          <a:xfrm>
            <a:off x="682876" y="2420888"/>
            <a:ext cx="4105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Na początku Bóg stworzył niebo </a:t>
            </a:r>
            <a:r>
              <a:rPr lang="pl-PL" i="1">
                <a:solidFill>
                  <a:schemeClr val="accent1">
                    <a:lumMod val="50000"/>
                  </a:schemeClr>
                </a:solidFill>
              </a:rPr>
              <a:t>i ziemię.</a:t>
            </a:r>
            <a:endParaRPr lang="pl-PL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	Gen 1:1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2626674" y="3861048"/>
            <a:ext cx="5113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i="1" dirty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i było </a:t>
            </a:r>
            <a:r>
              <a:rPr lang="pl-PL" b="1" i="1" u="sng" dirty="0">
                <a:solidFill>
                  <a:schemeClr val="accent1">
                    <a:lumMod val="50000"/>
                  </a:schemeClr>
                </a:solidFill>
              </a:rPr>
              <a:t>dobre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mr-IN" i="1" dirty="0">
                <a:solidFill>
                  <a:schemeClr val="accent1">
                    <a:lumMod val="50000"/>
                  </a:schemeClr>
                </a:solidFill>
              </a:rPr>
              <a:t>…</a:t>
            </a:r>
            <a:br>
              <a:rPr lang="pl-PL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	Gen 1:4, 10, 12, 18, 21, 25, 31</a:t>
            </a:r>
          </a:p>
        </p:txBody>
      </p:sp>
    </p:spTree>
    <p:extLst>
      <p:ext uri="{BB962C8B-B14F-4D97-AF65-F5344CB8AC3E}">
        <p14:creationId xmlns:p14="http://schemas.microsoft.com/office/powerpoint/2010/main" val="371416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Wstęp:</a:t>
            </a:r>
            <a:br>
              <a:rPr lang="pl-PL" dirty="0"/>
            </a:br>
            <a:r>
              <a:rPr lang="pl-PL" b="1" dirty="0"/>
              <a:t>Historia i inspiracja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35287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Problem z grzechem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8" name="PoleTekstowe 7"/>
          <p:cNvSpPr txBox="1"/>
          <p:nvPr/>
        </p:nvSpPr>
        <p:spPr>
          <a:xfrm>
            <a:off x="971600" y="3284984"/>
            <a:ext cx="4066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Wszyscy bowiem zgrzeszyli i są pozbawieni chwały Boga.</a:t>
            </a: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	 </a:t>
            </a:r>
            <a:r>
              <a:rPr lang="pl-PL" i="1" dirty="0" err="1">
                <a:solidFill>
                  <a:schemeClr val="accent1">
                    <a:lumMod val="50000"/>
                  </a:schemeClr>
                </a:solidFill>
              </a:rPr>
              <a:t>Rz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3:23</a:t>
            </a:r>
          </a:p>
        </p:txBody>
      </p:sp>
    </p:spTree>
    <p:extLst>
      <p:ext uri="{BB962C8B-B14F-4D97-AF65-F5344CB8AC3E}">
        <p14:creationId xmlns:p14="http://schemas.microsoft.com/office/powerpoint/2010/main" val="235247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świata: zgubione-odkupione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4716016" y="3284984"/>
            <a:ext cx="40666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baseline="30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(23)</a:t>
            </a:r>
            <a:r>
              <a:rPr lang="pl-PL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 Wszyscy bowiem zgrzeszyli i są pozbawieni chwały Boga;</a:t>
            </a:r>
            <a:r>
              <a:rPr lang="pl-PL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 </a:t>
            </a:r>
            <a:r>
              <a:rPr lang="pl-PL" i="1" baseline="30000" dirty="0"/>
              <a:t>(</a:t>
            </a: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24)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A zostają usprawiedliwieni darmo, z jego łaski, przez odkupienie, które jest w Jezusie Chrystusie. </a:t>
            </a: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(25)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Jego to Bóg ustanowił przebłaganiem przez wiarę w jego krew, aby okazać swoją sprawiedliwość przez odpuszczenie, w swojej cierpliwości, przedtem popełnionych grzechów.</a:t>
            </a: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		 </a:t>
            </a:r>
            <a:r>
              <a:rPr lang="pl-PL" i="1" dirty="0" err="1">
                <a:solidFill>
                  <a:schemeClr val="accent1">
                    <a:lumMod val="50000"/>
                  </a:schemeClr>
                </a:solidFill>
              </a:rPr>
              <a:t>Rz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3:24</a:t>
            </a:r>
          </a:p>
        </p:txBody>
      </p:sp>
      <p:cxnSp>
        <p:nvCxnSpPr>
          <p:cNvPr id="9" name="Łącznik prostoliniowy 6"/>
          <p:cNvCxnSpPr/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Tekstowe 10"/>
          <p:cNvSpPr txBox="1"/>
          <p:nvPr/>
        </p:nvSpPr>
        <p:spPr>
          <a:xfrm>
            <a:off x="971600" y="3284984"/>
            <a:ext cx="4066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Wszyscy bowiem zgrzeszyli i są pozbawieni chwały Boga.</a:t>
            </a: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	 </a:t>
            </a:r>
            <a:r>
              <a:rPr lang="pl-PL" i="1" dirty="0" err="1">
                <a:solidFill>
                  <a:schemeClr val="accent1">
                    <a:lumMod val="50000"/>
                  </a:schemeClr>
                </a:solidFill>
              </a:rPr>
              <a:t>Rz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3:23</a:t>
            </a:r>
          </a:p>
        </p:txBody>
      </p:sp>
    </p:spTree>
    <p:extLst>
      <p:ext uri="{BB962C8B-B14F-4D97-AF65-F5344CB8AC3E}">
        <p14:creationId xmlns:p14="http://schemas.microsoft.com/office/powerpoint/2010/main" val="5806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Metahistoria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068960"/>
            <a:ext cx="74803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915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Inne słowa opisujące zbiory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ZGUBIONE</a:t>
            </a:r>
          </a:p>
          <a:p>
            <a:endParaRPr lang="pl-PL" sz="2800" b="1" dirty="0">
              <a:solidFill>
                <a:srgbClr val="2D3436"/>
              </a:solidFill>
            </a:endParaRPr>
          </a:p>
          <a:p>
            <a:endParaRPr lang="pl-PL" sz="2800" b="1" dirty="0">
              <a:solidFill>
                <a:srgbClr val="2D3436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mr-IN" sz="2800" dirty="0">
                <a:solidFill>
                  <a:srgbClr val="2D3436"/>
                </a:solidFill>
              </a:rPr>
              <a:t>…</a:t>
            </a:r>
            <a:endParaRPr lang="pl-PL" sz="2800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  <a:p>
            <a:pPr algn="ctr"/>
            <a:endParaRPr lang="pl-PL" sz="2800" b="1" dirty="0">
              <a:solidFill>
                <a:schemeClr val="tx1"/>
              </a:solidFill>
            </a:endParaRPr>
          </a:p>
          <a:p>
            <a:pPr algn="ctr"/>
            <a:endParaRPr lang="pl-PL" sz="28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mr-IN" sz="2800" dirty="0">
                <a:solidFill>
                  <a:schemeClr val="tx1"/>
                </a:solidFill>
              </a:rPr>
              <a:t>…</a:t>
            </a:r>
            <a:endParaRPr lang="pl-PL" sz="2800" dirty="0">
              <a:solidFill>
                <a:schemeClr val="tx1"/>
              </a:solidFill>
            </a:endParaRP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3974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Inne słowa opisujące zbiory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ZGUBIONE</a:t>
            </a:r>
          </a:p>
          <a:p>
            <a:endParaRPr lang="pl-PL" sz="2800" b="1" dirty="0">
              <a:solidFill>
                <a:srgbClr val="2D3436"/>
              </a:solidFill>
            </a:endParaRPr>
          </a:p>
          <a:p>
            <a:endParaRPr lang="pl-PL" sz="2400" b="1" dirty="0">
              <a:solidFill>
                <a:srgbClr val="2D3436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rgbClr val="2D3436"/>
                </a:solidFill>
              </a:rPr>
              <a:t>w grzechu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rgbClr val="2D3436"/>
                </a:solidFill>
              </a:rPr>
              <a:t>zbuntowane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rgbClr val="2D3436"/>
                </a:solidFill>
              </a:rPr>
              <a:t>martwe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rgbClr val="2D3436"/>
                </a:solidFill>
              </a:rPr>
              <a:t>złe, popsute</a:t>
            </a:r>
          </a:p>
          <a:p>
            <a:pPr marL="514350" indent="-514350">
              <a:buFont typeface="+mj-lt"/>
              <a:buAutoNum type="arabicPeriod"/>
            </a:pPr>
            <a:r>
              <a:rPr lang="mr-IN" sz="2400" dirty="0">
                <a:solidFill>
                  <a:srgbClr val="2D3436"/>
                </a:solidFill>
              </a:rPr>
              <a:t>…</a:t>
            </a:r>
            <a:r>
              <a:rPr lang="pl-PL" sz="2400" dirty="0">
                <a:solidFill>
                  <a:srgbClr val="2D3436"/>
                </a:solidFill>
              </a:rPr>
              <a:t>..</a:t>
            </a:r>
            <a:endParaRPr lang="pl-PL" sz="2800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  <a:p>
            <a:pPr algn="ctr"/>
            <a:endParaRPr lang="pl-PL" sz="24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chemeClr val="tx1"/>
                </a:solidFill>
              </a:rPr>
              <a:t>zbawione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chemeClr val="tx1"/>
                </a:solidFill>
              </a:rPr>
              <a:t>wybawione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chemeClr val="tx1"/>
                </a:solidFill>
              </a:rPr>
              <a:t>zapieczętowane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chemeClr val="tx1"/>
                </a:solidFill>
              </a:rPr>
              <a:t>odrodzone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chemeClr val="tx1"/>
                </a:solidFill>
              </a:rPr>
              <a:t>wykupione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chemeClr val="tx1"/>
                </a:solidFill>
              </a:rPr>
              <a:t>usprawiedliwione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chemeClr val="tx1"/>
                </a:solidFill>
              </a:rPr>
              <a:t>odnowione</a:t>
            </a:r>
          </a:p>
          <a:p>
            <a:pPr marL="514350" indent="-514350">
              <a:buFont typeface="+mj-lt"/>
              <a:buAutoNum type="arabicPeriod"/>
            </a:pPr>
            <a:r>
              <a:rPr lang="mr-IN" sz="2400" dirty="0">
                <a:solidFill>
                  <a:schemeClr val="tx1"/>
                </a:solidFill>
              </a:rPr>
              <a:t>…</a:t>
            </a:r>
            <a:endParaRPr lang="pl-PL" sz="2800" dirty="0">
              <a:solidFill>
                <a:schemeClr val="tx1"/>
              </a:solidFill>
            </a:endParaRP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2130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Bóg pojednał nas z sobą i </a:t>
            </a:r>
            <a:r>
              <a:rPr lang="mr-IN" dirty="0"/>
              <a:t>…</a:t>
            </a:r>
            <a:br>
              <a:rPr lang="pl-PL" dirty="0"/>
            </a:br>
            <a:r>
              <a:rPr lang="pl-PL" dirty="0"/>
              <a:t>(2Kor 5:17-21)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  <a:p>
            <a:pPr algn="ctr"/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952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ostokąt 3"/>
          <p:cNvSpPr/>
          <p:nvPr/>
        </p:nvSpPr>
        <p:spPr>
          <a:xfrm>
            <a:off x="540429" y="5192032"/>
            <a:ext cx="83520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accent6">
                    <a:lumMod val="50000"/>
                  </a:schemeClr>
                </a:solidFill>
              </a:rPr>
              <a:t>2Kor 5:17-19 </a:t>
            </a:r>
            <a:r>
              <a:rPr lang="pl-PL" dirty="0" err="1">
                <a:solidFill>
                  <a:schemeClr val="accent6">
                    <a:lumMod val="50000"/>
                  </a:schemeClr>
                </a:solidFill>
              </a:rPr>
              <a:t>eib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(17)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 Tak więc kto jest w Chrystusie, nowym jest stworzeniem. Stare przeminęło — i nastało nowe! </a:t>
            </a: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pl-PL" b="1" i="1" u="sng" baseline="30000" dirty="0">
                <a:solidFill>
                  <a:schemeClr val="accent6">
                    <a:lumMod val="50000"/>
                  </a:schemeClr>
                </a:solidFill>
              </a:rPr>
              <a:t>18)</a:t>
            </a:r>
            <a:r>
              <a:rPr lang="pl-PL" b="1" i="1" u="sng" dirty="0">
                <a:solidFill>
                  <a:schemeClr val="accent6">
                    <a:lumMod val="50000"/>
                  </a:schemeClr>
                </a:solidFill>
              </a:rPr>
              <a:t>A wszystko to jest z Boga, który (#1) nas pojednał ze sobą przez Chrystusa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 i </a:t>
            </a:r>
            <a:r>
              <a:rPr lang="pl-PL" b="1" i="1" u="sng" dirty="0">
                <a:solidFill>
                  <a:schemeClr val="accent6">
                    <a:lumMod val="50000"/>
                  </a:schemeClr>
                </a:solidFill>
              </a:rPr>
              <a:t>(#2) zlecił nam posługę pojednania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, </a:t>
            </a: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(19)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 to znaczy, że Bóg w Chrystusie świat ze sobą jedna, nie poczytując ludziom ich upadków, i nam powierzył słowo pojednania.</a:t>
            </a:r>
          </a:p>
        </p:txBody>
      </p:sp>
      <p:sp>
        <p:nvSpPr>
          <p:cNvPr id="11" name="Strzałka w prawo 10"/>
          <p:cNvSpPr/>
          <p:nvPr/>
        </p:nvSpPr>
        <p:spPr>
          <a:xfrm rot="1210121">
            <a:off x="3966585" y="3522822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015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Bóg zlecił nam posługę pojednania.</a:t>
            </a:r>
            <a:br>
              <a:rPr lang="pl-PL" dirty="0"/>
            </a:br>
            <a:r>
              <a:rPr lang="pl-PL" dirty="0"/>
              <a:t>Zadanie kościoła. (2Kor 5:17-21)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  <a:p>
            <a:pPr algn="ctr"/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5" name="Prostokąt zaokrąglony 9"/>
          <p:cNvSpPr/>
          <p:nvPr/>
        </p:nvSpPr>
        <p:spPr>
          <a:xfrm>
            <a:off x="534157" y="2420888"/>
            <a:ext cx="3698045" cy="408835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Zgubieni ludzie</a:t>
            </a:r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5584043" y="2919208"/>
            <a:ext cx="2519240" cy="2099020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Kościół</a:t>
            </a:r>
            <a:br>
              <a:rPr lang="pl-PL"/>
            </a:br>
            <a:r>
              <a:rPr lang="pl-PL"/>
              <a:t>Ciało </a:t>
            </a:r>
            <a:r>
              <a:rPr lang="pl-PL" dirty="0"/>
              <a:t>Chrystusa</a:t>
            </a:r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Łuk 3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192728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Łuk 1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192728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952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/>
          <p:nvPr/>
        </p:nvSpPr>
        <p:spPr>
          <a:xfrm>
            <a:off x="323528" y="5059050"/>
            <a:ext cx="8604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accent6">
                    <a:lumMod val="50000"/>
                  </a:schemeClr>
                </a:solidFill>
              </a:rPr>
              <a:t>2Kor 5:18b-21 </a:t>
            </a:r>
            <a:r>
              <a:rPr lang="pl-PL" dirty="0" err="1">
                <a:solidFill>
                  <a:schemeClr val="accent6">
                    <a:lumMod val="50000"/>
                  </a:schemeClr>
                </a:solidFill>
              </a:rPr>
              <a:t>eib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>Bóg (</a:t>
            </a:r>
            <a:r>
              <a:rPr lang="mr-IN" b="1" dirty="0">
                <a:solidFill>
                  <a:schemeClr val="accent6">
                    <a:lumMod val="50000"/>
                  </a:schemeClr>
                </a:solidFill>
              </a:rPr>
              <a:t>…</a:t>
            </a:r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b="1" i="1" dirty="0">
                <a:solidFill>
                  <a:schemeClr val="accent6">
                    <a:lumMod val="50000"/>
                  </a:schemeClr>
                </a:solidFill>
              </a:rPr>
              <a:t>pojednał nas (</a:t>
            </a:r>
            <a:r>
              <a:rPr lang="mr-IN" b="1" i="1" dirty="0">
                <a:solidFill>
                  <a:schemeClr val="accent6">
                    <a:lumMod val="50000"/>
                  </a:schemeClr>
                </a:solidFill>
              </a:rPr>
              <a:t>…</a:t>
            </a:r>
            <a:r>
              <a:rPr lang="pl-PL" b="1" i="1" dirty="0">
                <a:solidFill>
                  <a:schemeClr val="accent6">
                    <a:lumMod val="50000"/>
                  </a:schemeClr>
                </a:solidFill>
              </a:rPr>
              <a:t>) i zlecił  nam posługę pojednania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, (</a:t>
            </a:r>
            <a:r>
              <a:rPr lang="mr-IN" i="1" dirty="0">
                <a:solidFill>
                  <a:schemeClr val="accent6">
                    <a:lumMod val="50000"/>
                  </a:schemeClr>
                </a:solidFill>
              </a:rPr>
              <a:t>…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(20)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Dlatego w miejsce Chrystusa głosimy poselstwo jakby samego Boga, który przez nas kieruje do ludzi wezwanie. </a:t>
            </a:r>
            <a:br>
              <a:rPr lang="pl-PL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b="1" i="1" u="sng" dirty="0">
                <a:solidFill>
                  <a:schemeClr val="accent6">
                    <a:lumMod val="50000"/>
                  </a:schemeClr>
                </a:solidFill>
              </a:rPr>
              <a:t>W miejsce Chrystusa błagamy: Pojednajcie się z Bogiem.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(21)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 On Tego, który nie poznał grzechu, za nas uczynił grzechem, abyśmy my w Nim stali się sprawiedliwością Boga.</a:t>
            </a:r>
          </a:p>
        </p:txBody>
      </p:sp>
      <p:sp>
        <p:nvSpPr>
          <p:cNvPr id="20" name="Strzałka w prawo 19"/>
          <p:cNvSpPr/>
          <p:nvPr/>
        </p:nvSpPr>
        <p:spPr>
          <a:xfrm rot="1210121">
            <a:off x="3966585" y="3522822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4905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Moje pojednanie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  <a:p>
            <a:pPr algn="ctr"/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5" name="Prostokąt zaokrąglony 9"/>
          <p:cNvSpPr/>
          <p:nvPr/>
        </p:nvSpPr>
        <p:spPr>
          <a:xfrm>
            <a:off x="534157" y="2420888"/>
            <a:ext cx="3698045" cy="408835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Zgubieni ludzie</a:t>
            </a:r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5584043" y="2919208"/>
            <a:ext cx="2519240" cy="2099020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Kościół</a:t>
            </a:r>
            <a:br>
              <a:rPr lang="pl-PL"/>
            </a:br>
            <a:r>
              <a:rPr lang="pl-PL"/>
              <a:t>Ciało </a:t>
            </a:r>
            <a:r>
              <a:rPr lang="pl-PL" dirty="0"/>
              <a:t>Chrystusa</a:t>
            </a:r>
          </a:p>
        </p:txBody>
      </p:sp>
      <p:sp>
        <p:nvSpPr>
          <p:cNvPr id="21" name="Strzałka w prawo 20"/>
          <p:cNvSpPr/>
          <p:nvPr/>
        </p:nvSpPr>
        <p:spPr>
          <a:xfrm>
            <a:off x="3226813" y="4385830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Łuk 13"/>
          <p:cNvSpPr/>
          <p:nvPr/>
        </p:nvSpPr>
        <p:spPr>
          <a:xfrm>
            <a:off x="2987824" y="3573016"/>
            <a:ext cx="4668422" cy="1626503"/>
          </a:xfrm>
          <a:prstGeom prst="arc">
            <a:avLst>
              <a:gd name="adj1" fmla="val 10934779"/>
              <a:gd name="adj2" fmla="val 192728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952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/>
          <p:nvPr/>
        </p:nvSpPr>
        <p:spPr>
          <a:xfrm>
            <a:off x="683568" y="5013176"/>
            <a:ext cx="81291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W Nim i wy, gdy (#1) </a:t>
            </a:r>
            <a:r>
              <a:rPr lang="pl-PL" sz="2400" b="1" dirty="0">
                <a:solidFill>
                  <a:schemeClr val="accent6">
                    <a:lumMod val="50000"/>
                  </a:schemeClr>
                </a:solidFill>
              </a:rPr>
              <a:t>usłyszeliście</a:t>
            </a:r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 Słowo prawdy, dobrą nowinę o waszym zbawieniu — i dzięki któremu (#2) </a:t>
            </a:r>
            <a:r>
              <a:rPr lang="pl-PL" sz="2400" b="1" dirty="0">
                <a:solidFill>
                  <a:schemeClr val="accent6">
                    <a:lumMod val="50000"/>
                  </a:schemeClr>
                </a:solidFill>
              </a:rPr>
              <a:t>uwierzyliście</a:t>
            </a:r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 — zostaliście (#3) </a:t>
            </a:r>
            <a:r>
              <a:rPr lang="pl-PL" sz="2400" b="1" dirty="0">
                <a:solidFill>
                  <a:schemeClr val="accent6">
                    <a:lumMod val="50000"/>
                  </a:schemeClr>
                </a:solidFill>
              </a:rPr>
              <a:t>opieczętowani</a:t>
            </a:r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 obiecanym Duchem Świętym.</a:t>
            </a:r>
          </a:p>
          <a:p>
            <a:r>
              <a:rPr lang="pl-PL" sz="2400" i="1" dirty="0">
                <a:solidFill>
                  <a:schemeClr val="accent6">
                    <a:lumMod val="50000"/>
                  </a:schemeClr>
                </a:solidFill>
              </a:rPr>
              <a:t>Ef 1:!3 </a:t>
            </a:r>
            <a:r>
              <a:rPr lang="pl-PL" sz="2400" i="1" dirty="0" err="1">
                <a:solidFill>
                  <a:schemeClr val="accent6">
                    <a:lumMod val="50000"/>
                  </a:schemeClr>
                </a:solidFill>
              </a:rPr>
              <a:t>eib</a:t>
            </a:r>
            <a:endParaRPr lang="pl-PL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1915"/>
          <a:stretch/>
        </p:blipFill>
        <p:spPr>
          <a:xfrm>
            <a:off x="899592" y="1772815"/>
            <a:ext cx="7632848" cy="321422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8" t="31811" r="30558" b="31990"/>
          <a:stretch/>
        </p:blipFill>
        <p:spPr>
          <a:xfrm>
            <a:off x="4139952" y="404663"/>
            <a:ext cx="3096344" cy="5838821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  <p:sp>
        <p:nvSpPr>
          <p:cNvPr id="2" name="PoleTekstowe 1"/>
          <p:cNvSpPr txBox="1"/>
          <p:nvPr/>
        </p:nvSpPr>
        <p:spPr>
          <a:xfrm>
            <a:off x="35496" y="5131058"/>
            <a:ext cx="5184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rgbClr val="002060"/>
                </a:solidFill>
              </a:rPr>
              <a:t>Około godziny dziewiątej Jezus zawołał </a:t>
            </a:r>
            <a:br>
              <a:rPr lang="pl-PL" i="1" dirty="0">
                <a:solidFill>
                  <a:srgbClr val="002060"/>
                </a:solidFill>
              </a:rPr>
            </a:br>
            <a:r>
              <a:rPr lang="pl-PL" i="1" dirty="0">
                <a:solidFill>
                  <a:srgbClr val="002060"/>
                </a:solidFill>
              </a:rPr>
              <a:t>donośnym głosem:  </a:t>
            </a:r>
            <a:br>
              <a:rPr lang="pl-PL" i="1" dirty="0">
                <a:solidFill>
                  <a:srgbClr val="002060"/>
                </a:solidFill>
              </a:rPr>
            </a:br>
            <a:r>
              <a:rPr lang="pl-PL" i="1" dirty="0">
                <a:solidFill>
                  <a:srgbClr val="002060"/>
                </a:solidFill>
              </a:rPr>
              <a:t>	Eli, Eli, </a:t>
            </a:r>
            <a:r>
              <a:rPr lang="pl-PL" i="1" dirty="0" err="1">
                <a:solidFill>
                  <a:srgbClr val="002060"/>
                </a:solidFill>
              </a:rPr>
              <a:t>lema</a:t>
            </a:r>
            <a:r>
              <a:rPr lang="pl-PL" i="1" dirty="0">
                <a:solidFill>
                  <a:srgbClr val="002060"/>
                </a:solidFill>
              </a:rPr>
              <a:t> </a:t>
            </a:r>
            <a:r>
              <a:rPr lang="pl-PL" i="1" dirty="0" err="1">
                <a:solidFill>
                  <a:srgbClr val="002060"/>
                </a:solidFill>
              </a:rPr>
              <a:t>sabachthani</a:t>
            </a:r>
            <a:r>
              <a:rPr lang="pl-PL" i="1" dirty="0">
                <a:solidFill>
                  <a:srgbClr val="002060"/>
                </a:solidFill>
              </a:rPr>
              <a:t>?, </a:t>
            </a:r>
            <a:br>
              <a:rPr lang="pl-PL" i="1" dirty="0">
                <a:solidFill>
                  <a:srgbClr val="002060"/>
                </a:solidFill>
              </a:rPr>
            </a:br>
            <a:r>
              <a:rPr lang="pl-PL" i="1" dirty="0">
                <a:solidFill>
                  <a:srgbClr val="002060"/>
                </a:solidFill>
              </a:rPr>
              <a:t>to znaczy: </a:t>
            </a:r>
            <a:br>
              <a:rPr lang="pl-PL" i="1" dirty="0">
                <a:solidFill>
                  <a:srgbClr val="002060"/>
                </a:solidFill>
              </a:rPr>
            </a:br>
            <a:r>
              <a:rPr lang="pl-PL" b="1" i="1" dirty="0">
                <a:solidFill>
                  <a:srgbClr val="002060"/>
                </a:solidFill>
              </a:rPr>
              <a:t>	Boże mój, Boże mój, czemuś Mnie opuścił?</a:t>
            </a:r>
          </a:p>
          <a:p>
            <a:r>
              <a:rPr lang="pl-PL" i="1" dirty="0">
                <a:solidFill>
                  <a:srgbClr val="002060"/>
                </a:solidFill>
              </a:rPr>
              <a:t>(Mt 27:46)</a:t>
            </a:r>
          </a:p>
        </p:txBody>
      </p:sp>
    </p:spTree>
    <p:extLst>
      <p:ext uri="{BB962C8B-B14F-4D97-AF65-F5344CB8AC3E}">
        <p14:creationId xmlns:p14="http://schemas.microsoft.com/office/powerpoint/2010/main" val="190154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685800" y="1916832"/>
            <a:ext cx="8350696" cy="1802631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Wielkie Posłannictwo, </a:t>
            </a:r>
            <a:br>
              <a:rPr lang="pl-PL" b="1" dirty="0"/>
            </a:br>
            <a:r>
              <a:rPr lang="pl-PL" b="1" dirty="0"/>
              <a:t>		czyli czynienie uczniów </a:t>
            </a:r>
            <a:br>
              <a:rPr lang="pl-PL" b="1" dirty="0"/>
            </a:br>
            <a:r>
              <a:rPr lang="pl-PL" b="1" dirty="0"/>
              <a:t>				jako metoda Mistrza.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4139952" y="4566027"/>
            <a:ext cx="4464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rgbClr val="002060"/>
                </a:solidFill>
              </a:rPr>
              <a:t>Jezus powiedział:</a:t>
            </a:r>
            <a:br>
              <a:rPr lang="pl-PL" i="1" dirty="0">
                <a:solidFill>
                  <a:srgbClr val="002060"/>
                </a:solidFill>
              </a:rPr>
            </a:br>
            <a:r>
              <a:rPr lang="pl-PL" i="1" dirty="0">
                <a:solidFill>
                  <a:srgbClr val="002060"/>
                </a:solidFill>
              </a:rPr>
              <a:t>Idąc więc, uczyńcie uczniami wszystkie narody, chrzcząc je w imię Ojca i Syna, i Ducha Świętego, ucząc ich przestrzegać wszystkiego, co wam przykazałem.</a:t>
            </a:r>
            <a:br>
              <a:rPr lang="pl-PL" i="1" dirty="0">
                <a:solidFill>
                  <a:srgbClr val="002060"/>
                </a:solidFill>
              </a:rPr>
            </a:br>
            <a:r>
              <a:rPr lang="pl-PL" i="1" dirty="0">
                <a:solidFill>
                  <a:srgbClr val="002060"/>
                </a:solidFill>
              </a:rPr>
              <a:t>		(Mt 28:19)</a:t>
            </a:r>
          </a:p>
        </p:txBody>
      </p:sp>
    </p:spTree>
    <p:extLst>
      <p:ext uri="{BB962C8B-B14F-4D97-AF65-F5344CB8AC3E}">
        <p14:creationId xmlns:p14="http://schemas.microsoft.com/office/powerpoint/2010/main" val="2284891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507288" cy="2434282"/>
          </a:xfrm>
        </p:spPr>
        <p:txBody>
          <a:bodyPr>
            <a:normAutofit fontScale="90000"/>
          </a:bodyPr>
          <a:lstStyle/>
          <a:p>
            <a:r>
              <a:rPr lang="pl-PL" sz="3600" dirty="0"/>
              <a:t>Inspiracja #1:</a:t>
            </a:r>
            <a:br>
              <a:rPr lang="pl-PL" sz="3600" dirty="0"/>
            </a:br>
            <a:r>
              <a:rPr lang="pl-PL" sz="3600" dirty="0"/>
              <a:t>	Proces czynienia uczniów </a:t>
            </a:r>
            <a:r>
              <a:rPr lang="mr-IN" sz="3600" dirty="0"/>
              <a:t>…</a:t>
            </a:r>
            <a:br>
              <a:rPr lang="pl-PL" sz="3600" dirty="0"/>
            </a:br>
            <a:r>
              <a:rPr lang="pl-PL" sz="3600" dirty="0"/>
              <a:t>			</a:t>
            </a:r>
            <a:r>
              <a:rPr lang="mr-IN" sz="3600" dirty="0"/>
              <a:t>…</a:t>
            </a:r>
            <a:r>
              <a:rPr lang="pl-PL" sz="3600" dirty="0"/>
              <a:t> a właściwie jego brak </a:t>
            </a:r>
            <a:br>
              <a:rPr lang="pl-PL" sz="3600" dirty="0"/>
            </a:br>
            <a:r>
              <a:rPr lang="pl-PL" sz="3600" dirty="0"/>
              <a:t>				w grupkach Odwykowych </a:t>
            </a:r>
            <a:br>
              <a:rPr lang="pl-PL" sz="3600" dirty="0"/>
            </a:br>
            <a:r>
              <a:rPr lang="pl-PL" sz="3600" dirty="0"/>
              <a:t>					przed 2014 rokiem</a:t>
            </a:r>
          </a:p>
        </p:txBody>
      </p:sp>
      <p:sp>
        <p:nvSpPr>
          <p:cNvPr id="5" name="AutoShape 4" descr="dr22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41" y="1916832"/>
            <a:ext cx="3708050" cy="47986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PoleTekstowe 2"/>
          <p:cNvSpPr txBox="1"/>
          <p:nvPr/>
        </p:nvSpPr>
        <p:spPr>
          <a:xfrm>
            <a:off x="4067944" y="3212976"/>
            <a:ext cx="4968552" cy="230832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accent5">
                    <a:lumMod val="50000"/>
                  </a:schemeClr>
                </a:solidFill>
              </a:rPr>
              <a:t>Proces czynienia uczniów:</a:t>
            </a:r>
          </a:p>
          <a:p>
            <a:pPr marL="285750" indent="-285750">
              <a:buFont typeface="Arial" charset="0"/>
              <a:buChar char="•"/>
            </a:pPr>
            <a:r>
              <a:rPr lang="pl-PL" sz="2400" dirty="0">
                <a:solidFill>
                  <a:schemeClr val="accent5">
                    <a:lumMod val="50000"/>
                  </a:schemeClr>
                </a:solidFill>
              </a:rPr>
              <a:t>Niewiara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sz="2400" dirty="0">
                <a:solidFill>
                  <a:schemeClr val="accent5">
                    <a:lumMod val="50000"/>
                  </a:schemeClr>
                </a:solidFill>
              </a:rPr>
              <a:t>Wiara</a:t>
            </a:r>
          </a:p>
          <a:p>
            <a:pPr marL="1200150" lvl="2" indent="-285750">
              <a:buFont typeface="Arial" charset="0"/>
              <a:buChar char="•"/>
            </a:pPr>
            <a:r>
              <a:rPr lang="pl-PL" sz="2400" dirty="0">
                <a:solidFill>
                  <a:schemeClr val="accent5">
                    <a:lumMod val="50000"/>
                  </a:schemeClr>
                </a:solidFill>
              </a:rPr>
              <a:t>Dojrzałość</a:t>
            </a:r>
          </a:p>
          <a:p>
            <a:pPr marL="1657350" lvl="3" indent="-285750">
              <a:buFont typeface="Arial" charset="0"/>
              <a:buChar char="•"/>
            </a:pPr>
            <a:r>
              <a:rPr lang="pl-PL" sz="2400" dirty="0">
                <a:solidFill>
                  <a:schemeClr val="accent5">
                    <a:lumMod val="50000"/>
                  </a:schemeClr>
                </a:solidFill>
              </a:rPr>
              <a:t>Przywództwo</a:t>
            </a:r>
          </a:p>
          <a:p>
            <a:pPr marL="2114550" lvl="4" indent="-285750">
              <a:buFont typeface="Arial" charset="0"/>
              <a:buChar char="•"/>
            </a:pPr>
            <a:r>
              <a:rPr lang="pl-PL" sz="2400" dirty="0">
                <a:solidFill>
                  <a:schemeClr val="accent5">
                    <a:lumMod val="50000"/>
                  </a:schemeClr>
                </a:solidFill>
              </a:rPr>
              <a:t>Zmobilizowany uczeń</a:t>
            </a:r>
          </a:p>
        </p:txBody>
      </p:sp>
    </p:spTree>
    <p:extLst>
      <p:ext uri="{BB962C8B-B14F-4D97-AF65-F5344CB8AC3E}">
        <p14:creationId xmlns:p14="http://schemas.microsoft.com/office/powerpoint/2010/main" val="7170751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Jezus nakazał uczniom?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1915"/>
          <a:stretch/>
        </p:blipFill>
        <p:spPr>
          <a:xfrm>
            <a:off x="1053952" y="3356992"/>
            <a:ext cx="7632848" cy="32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900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Jezus nakazał uczniom?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b="1" dirty="0"/>
              <a:t>Mt 28:18-20 bt5</a:t>
            </a:r>
            <a:br>
              <a:rPr lang="pl-PL" sz="1800" b="1" dirty="0"/>
            </a:br>
            <a:r>
              <a:rPr lang="pl-PL" sz="1800" i="1" baseline="30000" dirty="0"/>
              <a:t>(18)</a:t>
            </a:r>
            <a:r>
              <a:rPr lang="pl-PL" sz="1800" i="1" dirty="0"/>
              <a:t> Wtedy Jezus podszedł do nich i przemówił tymi słowami: Dana Mi jest wszelka władza w niebie i na ziemi. </a:t>
            </a:r>
            <a:r>
              <a:rPr lang="pl-PL" sz="1800" i="1" baseline="30000" dirty="0"/>
              <a:t>(19)</a:t>
            </a:r>
            <a:r>
              <a:rPr lang="pl-PL" sz="1800" i="1" dirty="0"/>
              <a:t> Idźcie więc i nauczajcie wszystkie narody, udzielając im chrztu w imię Ojca i Syna, i Ducha Świętego. </a:t>
            </a:r>
            <a:r>
              <a:rPr lang="pl-PL" sz="1800" i="1" baseline="30000" dirty="0"/>
              <a:t>(20)</a:t>
            </a:r>
            <a:r>
              <a:rPr lang="pl-PL" sz="1800" i="1" dirty="0"/>
              <a:t> Uczcie je zachowywać wszystko, co wam przykazałem. A oto Ja jestem z wami przez wszystkie dni, aż do skończenia świata.</a:t>
            </a:r>
            <a:endParaRPr lang="pl-PL" sz="1800" dirty="0"/>
          </a:p>
          <a:p>
            <a:pPr marL="0" indent="0">
              <a:buNone/>
            </a:pPr>
            <a:r>
              <a:rPr lang="pl-PL" sz="1800" b="1" dirty="0"/>
              <a:t>Mt 28:18-20 </a:t>
            </a:r>
            <a:r>
              <a:rPr lang="pl-PL" sz="1800" b="1" dirty="0" err="1"/>
              <a:t>bw</a:t>
            </a:r>
            <a:br>
              <a:rPr lang="pl-PL" sz="1800" b="1" dirty="0"/>
            </a:br>
            <a:r>
              <a:rPr lang="pl-PL" sz="1800" i="1" baseline="30000" dirty="0"/>
              <a:t>(18)</a:t>
            </a:r>
            <a:r>
              <a:rPr lang="pl-PL" sz="1800" i="1" dirty="0"/>
              <a:t> A Jezus przystąpiwszy, rzekł do nich te słowa: Dana mi jest wszelka moc na niebie i na ziemi. </a:t>
            </a:r>
            <a:r>
              <a:rPr lang="pl-PL" sz="1800" i="1" baseline="30000" dirty="0"/>
              <a:t>(19)</a:t>
            </a:r>
            <a:r>
              <a:rPr lang="pl-PL" sz="1800" i="1" dirty="0"/>
              <a:t> Idźcie tedy i czyńcie uczniami wszystkie narody, chrzcząc je w imię Ojca i Syna, i Ducha Świętego, </a:t>
            </a:r>
            <a:r>
              <a:rPr lang="pl-PL" sz="1800" i="1" baseline="30000" dirty="0"/>
              <a:t>(20)</a:t>
            </a:r>
            <a:r>
              <a:rPr lang="pl-PL" sz="1800" i="1" dirty="0"/>
              <a:t> Ucząc je przestrzegać wszystkie go, co wam przykazałem. A oto Ja jestem z wami po wszystkie dni aż do skończenia świata.</a:t>
            </a:r>
          </a:p>
          <a:p>
            <a:pPr marL="0" indent="0">
              <a:buNone/>
            </a:pPr>
            <a:r>
              <a:rPr lang="pl-PL" sz="1800" b="1" dirty="0"/>
              <a:t>Mt 28:18-20 </a:t>
            </a:r>
            <a:r>
              <a:rPr lang="pl-PL" sz="1800" b="1" dirty="0" err="1"/>
              <a:t>tpnt</a:t>
            </a:r>
            <a:br>
              <a:rPr lang="pl-PL" sz="1800" b="1" dirty="0"/>
            </a:br>
            <a:r>
              <a:rPr lang="pl-PL" sz="1800" i="1" baseline="30000" dirty="0"/>
              <a:t>(18)</a:t>
            </a:r>
            <a:r>
              <a:rPr lang="pl-PL" sz="1800" i="1" dirty="0"/>
              <a:t> A Jezus podszedł, i mówiąc do nich, powiedział: Dana mi jest wszelka władza na niebie i na ziemi. </a:t>
            </a:r>
            <a:r>
              <a:rPr lang="pl-PL" sz="1800" i="1" baseline="30000" dirty="0"/>
              <a:t>(19)</a:t>
            </a:r>
            <a:r>
              <a:rPr lang="pl-PL" sz="1800" i="1" dirty="0"/>
              <a:t> Idąc więc, uczyńcie uczniami wszystkie narody, chrzcząc je w imię Ojca i Syna, i Ducha Świętego, </a:t>
            </a:r>
            <a:r>
              <a:rPr lang="pl-PL" sz="1800" i="1" baseline="30000" dirty="0"/>
              <a:t>(20)</a:t>
            </a:r>
            <a:r>
              <a:rPr lang="pl-PL" sz="1800" i="1" dirty="0"/>
              <a:t> Ucząc ich przestrzegać wszystkiego, co wam przykazałem. A oto ja jestem z wami po wszystkie dni aż do końca tego wieku. Amen.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30205747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świata: zgubione-odkupione</a:t>
            </a:r>
            <a:br>
              <a:rPr lang="pl-PL" dirty="0"/>
            </a:br>
            <a:r>
              <a:rPr lang="pl-PL" dirty="0"/>
              <a:t>to nasz podział świata! </a:t>
            </a:r>
            <a:r>
              <a:rPr lang="pl-PL" b="1" dirty="0"/>
              <a:t>Tym żyjemy!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1417637"/>
            <a:ext cx="4047965" cy="5251721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ZBAWIONE</a:t>
            </a:r>
          </a:p>
        </p:txBody>
      </p:sp>
      <p:cxnSp>
        <p:nvCxnSpPr>
          <p:cNvPr id="9" name="Łącznik prostoliniowy 6"/>
          <p:cNvCxnSpPr/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rzałka w prawo 9"/>
          <p:cNvSpPr/>
          <p:nvPr/>
        </p:nvSpPr>
        <p:spPr>
          <a:xfrm>
            <a:off x="2915816" y="4221088"/>
            <a:ext cx="3168351" cy="18561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Zbawienie, odkupienie, zapieczętowanie Duchem</a:t>
            </a:r>
          </a:p>
        </p:txBody>
      </p:sp>
    </p:spTree>
    <p:extLst>
      <p:ext uri="{BB962C8B-B14F-4D97-AF65-F5344CB8AC3E}">
        <p14:creationId xmlns:p14="http://schemas.microsoft.com/office/powerpoint/2010/main" val="6590920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 anchor="t">
            <a:noAutofit/>
          </a:bodyPr>
          <a:lstStyle/>
          <a:p>
            <a:r>
              <a:rPr lang="pl-PL" sz="3200" dirty="0"/>
              <a:t>Wielkie Posłannictwo </a:t>
            </a:r>
            <a:r>
              <a:rPr lang="mr-IN" sz="3200" dirty="0"/>
              <a:t>–</a:t>
            </a:r>
            <a:r>
              <a:rPr lang="pl-PL" sz="3200" dirty="0"/>
              <a:t> Mt 28:18-20 </a:t>
            </a:r>
            <a:r>
              <a:rPr lang="pl-PL" sz="3200" dirty="0" err="1"/>
              <a:t>tpnp</a:t>
            </a:r>
            <a:br>
              <a:rPr lang="pl-PL" sz="3200" dirty="0"/>
            </a:b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1" y="1412776"/>
            <a:ext cx="4611530" cy="49685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PoleTekstowe 2"/>
          <p:cNvSpPr txBox="1"/>
          <p:nvPr/>
        </p:nvSpPr>
        <p:spPr>
          <a:xfrm>
            <a:off x="5251418" y="1340767"/>
            <a:ext cx="364106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Często nie rozróżnia się pomiędzy czasownikiem, pełniącym tu funkcje orzeczenia a imiesłowami, które mówią co i jak mamy robić.</a:t>
            </a:r>
          </a:p>
          <a:p>
            <a:pPr marL="285750" indent="-285750">
              <a:buFont typeface="Arial" charset="0"/>
              <a:buChar char="•"/>
            </a:pPr>
            <a:r>
              <a:rPr lang="pl-PL" dirty="0"/>
              <a:t>Czasownik: </a:t>
            </a:r>
            <a:r>
              <a:rPr lang="pl-PL" b="1" i="1" u="sng" dirty="0"/>
              <a:t>u</a:t>
            </a:r>
            <a:r>
              <a:rPr lang="pl-PL" b="1" i="1" dirty="0"/>
              <a:t>czyńcie</a:t>
            </a:r>
            <a:r>
              <a:rPr lang="pl-PL" i="1" dirty="0"/>
              <a:t> uczniami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dirty="0"/>
              <a:t>i już wiemy, co mamy robić.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dirty="0"/>
              <a:t>Forma dokonana!</a:t>
            </a:r>
          </a:p>
          <a:p>
            <a:pPr marL="285750" indent="-285750">
              <a:buFont typeface="Arial" charset="0"/>
              <a:buChar char="•"/>
            </a:pPr>
            <a:r>
              <a:rPr lang="pl-PL" dirty="0"/>
              <a:t>Imiesłowy abyśmy wiedzieli jak się to robi: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b="1" i="1" dirty="0"/>
              <a:t>Idąc</a:t>
            </a:r>
            <a:r>
              <a:rPr lang="pl-PL" i="1" dirty="0"/>
              <a:t> więc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b="1" i="1" dirty="0"/>
              <a:t>chrzcząc</a:t>
            </a:r>
            <a:r>
              <a:rPr lang="pl-PL" i="1" dirty="0"/>
              <a:t> je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b="1" i="1" dirty="0"/>
              <a:t>ucząc</a:t>
            </a:r>
            <a:r>
              <a:rPr lang="pl-PL" i="1" dirty="0"/>
              <a:t> ich przestrzegać</a:t>
            </a:r>
          </a:p>
          <a:p>
            <a:pPr marL="285750" indent="-285750">
              <a:buFont typeface="Arial" charset="0"/>
              <a:buChar char="•"/>
            </a:pPr>
            <a:endParaRPr lang="pl-PL" dirty="0"/>
          </a:p>
          <a:p>
            <a:pPr marL="285750" indent="-285750">
              <a:buFont typeface="Arial" charset="0"/>
              <a:buChar char="•"/>
            </a:pPr>
            <a:r>
              <a:rPr lang="pl-PL" dirty="0"/>
              <a:t>Ucząc je </a:t>
            </a:r>
            <a:r>
              <a:rPr lang="pl-PL" i="1" dirty="0"/>
              <a:t>przestrzegać</a:t>
            </a:r>
            <a:r>
              <a:rPr lang="pl-PL" dirty="0"/>
              <a:t> albo </a:t>
            </a:r>
            <a:r>
              <a:rPr lang="pl-PL" i="1" dirty="0"/>
              <a:t>zachowywać</a:t>
            </a:r>
            <a:r>
              <a:rPr lang="pl-PL" dirty="0"/>
              <a:t> </a:t>
            </a:r>
            <a:r>
              <a:rPr lang="mr-IN" dirty="0"/>
              <a:t>–</a:t>
            </a:r>
            <a:r>
              <a:rPr lang="pl-PL" dirty="0"/>
              <a:t> atak na to słowo.</a:t>
            </a:r>
          </a:p>
          <a:p>
            <a:pPr marL="285750" indent="-285750">
              <a:buFont typeface="Arial" charset="0"/>
              <a:buChar char="•"/>
            </a:pPr>
            <a:endParaRPr lang="pl-PL" dirty="0"/>
          </a:p>
          <a:p>
            <a:pPr marL="285750" indent="-285750">
              <a:buFont typeface="Arial" charset="0"/>
              <a:buChar char="•"/>
            </a:pPr>
            <a:r>
              <a:rPr lang="pl-PL" dirty="0"/>
              <a:t>Jeszcze raz - czynienie uczniów jest najważniejsze, bo to jest poleceniem.</a:t>
            </a:r>
          </a:p>
        </p:txBody>
      </p:sp>
      <p:sp>
        <p:nvSpPr>
          <p:cNvPr id="5" name="PoleTekstowe 4"/>
          <p:cNvSpPr txBox="1"/>
          <p:nvPr/>
        </p:nvSpPr>
        <p:spPr>
          <a:xfrm>
            <a:off x="179512" y="951111"/>
            <a:ext cx="3927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</a:rPr>
              <a:t>Przekład Toruński, wyd. 2</a:t>
            </a:r>
          </a:p>
        </p:txBody>
      </p:sp>
    </p:spTree>
    <p:extLst>
      <p:ext uri="{BB962C8B-B14F-4D97-AF65-F5344CB8AC3E}">
        <p14:creationId xmlns:p14="http://schemas.microsoft.com/office/powerpoint/2010/main" val="41733609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Zadanie uczynić uczniów </a:t>
            </a:r>
            <a:br>
              <a:rPr lang="pl-PL" dirty="0"/>
            </a:br>
            <a:r>
              <a:rPr lang="pl-PL" dirty="0"/>
              <a:t>		spośród wszystkich narodów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2" name="Prostokąt zaokrąglony 9"/>
          <p:cNvSpPr/>
          <p:nvPr/>
        </p:nvSpPr>
        <p:spPr>
          <a:xfrm>
            <a:off x="694893" y="2276873"/>
            <a:ext cx="3537310" cy="42101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Zgubieni ludzie</a:t>
            </a:r>
            <a:endParaRPr lang="pl-PL" dirty="0"/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1417637"/>
            <a:ext cx="4047965" cy="5251721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ZBAWIONE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2924945"/>
            <a:ext cx="1656956" cy="2481046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Uczynieni</a:t>
            </a:r>
          </a:p>
          <a:p>
            <a:pPr algn="ctr"/>
            <a:r>
              <a:rPr lang="pl-PL" dirty="0"/>
              <a:t>uczniowie Jezusa</a:t>
            </a:r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437112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Łuk 24"/>
          <p:cNvSpPr/>
          <p:nvPr/>
        </p:nvSpPr>
        <p:spPr>
          <a:xfrm>
            <a:off x="1619672" y="2675303"/>
            <a:ext cx="6522751" cy="1626503"/>
          </a:xfrm>
          <a:prstGeom prst="arc">
            <a:avLst>
              <a:gd name="adj1" fmla="val 11143457"/>
              <a:gd name="adj2" fmla="val 2153111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Łuk 27"/>
          <p:cNvSpPr/>
          <p:nvPr/>
        </p:nvSpPr>
        <p:spPr>
          <a:xfrm>
            <a:off x="3131840" y="2819319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Strzałka w prawo 28"/>
          <p:cNvSpPr/>
          <p:nvPr/>
        </p:nvSpPr>
        <p:spPr>
          <a:xfrm>
            <a:off x="5292080" y="4077072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Strzałka w prawo 30"/>
          <p:cNvSpPr/>
          <p:nvPr/>
        </p:nvSpPr>
        <p:spPr>
          <a:xfrm>
            <a:off x="5292079" y="4797152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Łuk 15"/>
          <p:cNvSpPr/>
          <p:nvPr/>
        </p:nvSpPr>
        <p:spPr>
          <a:xfrm>
            <a:off x="5392998" y="3101967"/>
            <a:ext cx="2347354" cy="1487871"/>
          </a:xfrm>
          <a:prstGeom prst="arc">
            <a:avLst>
              <a:gd name="adj1" fmla="val 11143457"/>
              <a:gd name="adj2" fmla="val 20852105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Łuk 16"/>
          <p:cNvSpPr/>
          <p:nvPr/>
        </p:nvSpPr>
        <p:spPr>
          <a:xfrm>
            <a:off x="5945960" y="3268542"/>
            <a:ext cx="1650376" cy="1096888"/>
          </a:xfrm>
          <a:prstGeom prst="arc">
            <a:avLst>
              <a:gd name="adj1" fmla="val 11143457"/>
              <a:gd name="adj2" fmla="val 20852105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Tekstowe 4"/>
          <p:cNvSpPr txBox="1"/>
          <p:nvPr/>
        </p:nvSpPr>
        <p:spPr>
          <a:xfrm>
            <a:off x="837870" y="3252205"/>
            <a:ext cx="2496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Głoszenie słowa prawdy i dobrej nowiny.</a:t>
            </a:r>
          </a:p>
        </p:txBody>
      </p:sp>
      <p:sp>
        <p:nvSpPr>
          <p:cNvPr id="19" name="PoleTekstowe 18"/>
          <p:cNvSpPr txBox="1"/>
          <p:nvPr/>
        </p:nvSpPr>
        <p:spPr>
          <a:xfrm>
            <a:off x="4955876" y="3707740"/>
            <a:ext cx="249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Uczenie przestrzegania</a:t>
            </a:r>
          </a:p>
        </p:txBody>
      </p:sp>
      <p:sp>
        <p:nvSpPr>
          <p:cNvPr id="21" name="Strzałka w prawo 20"/>
          <p:cNvSpPr/>
          <p:nvPr/>
        </p:nvSpPr>
        <p:spPr>
          <a:xfrm>
            <a:off x="5678505" y="5262084"/>
            <a:ext cx="2349879" cy="12249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/>
              <a:t>Wzrastanie, dojrzewanie,</a:t>
            </a:r>
            <a:br>
              <a:rPr lang="pl-PL" sz="1400" dirty="0"/>
            </a:br>
            <a:r>
              <a:rPr lang="pl-PL" sz="1400" dirty="0"/>
              <a:t>uświęcenie</a:t>
            </a:r>
          </a:p>
        </p:txBody>
      </p:sp>
      <p:sp>
        <p:nvSpPr>
          <p:cNvPr id="26" name="Strzałka w prawo 25"/>
          <p:cNvSpPr/>
          <p:nvPr/>
        </p:nvSpPr>
        <p:spPr>
          <a:xfrm rot="20663167">
            <a:off x="3893691" y="5153505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prawo 29"/>
          <p:cNvSpPr/>
          <p:nvPr/>
        </p:nvSpPr>
        <p:spPr>
          <a:xfrm rot="20971252">
            <a:off x="3128088" y="5634413"/>
            <a:ext cx="1819656" cy="313473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Strzałka w prawo 5"/>
          <p:cNvSpPr/>
          <p:nvPr/>
        </p:nvSpPr>
        <p:spPr>
          <a:xfrm>
            <a:off x="2915817" y="5284302"/>
            <a:ext cx="2376264" cy="12249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/>
              <a:t>Zbawienie, odkupienie, zapieczętowanie Duchem</a:t>
            </a:r>
          </a:p>
        </p:txBody>
      </p:sp>
    </p:spTree>
    <p:extLst>
      <p:ext uri="{BB962C8B-B14F-4D97-AF65-F5344CB8AC3E}">
        <p14:creationId xmlns:p14="http://schemas.microsoft.com/office/powerpoint/2010/main" val="121357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16" grpId="0" animBg="1"/>
      <p:bldP spid="17" grpId="0" animBg="1"/>
      <p:bldP spid="5" grpId="0"/>
      <p:bldP spid="19" grpId="0"/>
      <p:bldP spid="21" grpId="0" animBg="1"/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Dwie wizje kościoła</a:t>
            </a:r>
          </a:p>
        </p:txBody>
      </p:sp>
      <p:grpSp>
        <p:nvGrpSpPr>
          <p:cNvPr id="58" name="Grupa 57">
            <a:extLst>
              <a:ext uri="{FF2B5EF4-FFF2-40B4-BE49-F238E27FC236}">
                <a16:creationId xmlns:a16="http://schemas.microsoft.com/office/drawing/2014/main" id="{A6856348-C0AA-9648-B62E-B8D1C5922B6C}"/>
              </a:ext>
            </a:extLst>
          </p:cNvPr>
          <p:cNvGrpSpPr/>
          <p:nvPr/>
        </p:nvGrpSpPr>
        <p:grpSpPr>
          <a:xfrm>
            <a:off x="5425896" y="2072116"/>
            <a:ext cx="3024336" cy="3960440"/>
            <a:chOff x="395536" y="1916832"/>
            <a:chExt cx="3024336" cy="3960440"/>
          </a:xfrm>
        </p:grpSpPr>
        <p:sp>
          <p:nvSpPr>
            <p:cNvPr id="59" name="Zaokrąglony prostokąt 58">
              <a:extLst>
                <a:ext uri="{FF2B5EF4-FFF2-40B4-BE49-F238E27FC236}">
                  <a16:creationId xmlns:a16="http://schemas.microsoft.com/office/drawing/2014/main" id="{5E7ADDDC-5061-9A43-8C40-16385F2EEFEE}"/>
                </a:ext>
              </a:extLst>
            </p:cNvPr>
            <p:cNvSpPr/>
            <p:nvPr/>
          </p:nvSpPr>
          <p:spPr>
            <a:xfrm>
              <a:off x="395536" y="1916832"/>
              <a:ext cx="3024336" cy="3960440"/>
            </a:xfrm>
            <a:prstGeom prst="roundRect">
              <a:avLst/>
            </a:prstGeom>
            <a:solidFill>
              <a:srgbClr val="FFEAAA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60" name="Łącznik prosty 59">
              <a:extLst>
                <a:ext uri="{FF2B5EF4-FFF2-40B4-BE49-F238E27FC236}">
                  <a16:creationId xmlns:a16="http://schemas.microsoft.com/office/drawing/2014/main" id="{E5AF9A35-F229-DF44-B77C-42B2B8D45A33}"/>
                </a:ext>
              </a:extLst>
            </p:cNvPr>
            <p:cNvCxnSpPr/>
            <p:nvPr/>
          </p:nvCxnSpPr>
          <p:spPr>
            <a:xfrm>
              <a:off x="755576" y="3356992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Łącznik prosty 60">
              <a:extLst>
                <a:ext uri="{FF2B5EF4-FFF2-40B4-BE49-F238E27FC236}">
                  <a16:creationId xmlns:a16="http://schemas.microsoft.com/office/drawing/2014/main" id="{F774F194-4107-FA45-BF06-ADE2BF72D9EC}"/>
                </a:ext>
              </a:extLst>
            </p:cNvPr>
            <p:cNvCxnSpPr/>
            <p:nvPr/>
          </p:nvCxnSpPr>
          <p:spPr>
            <a:xfrm>
              <a:off x="2123728" y="3356992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wal 61">
              <a:extLst>
                <a:ext uri="{FF2B5EF4-FFF2-40B4-BE49-F238E27FC236}">
                  <a16:creationId xmlns:a16="http://schemas.microsoft.com/office/drawing/2014/main" id="{69706ED1-92FD-C143-8EC9-0D91A5745552}"/>
                </a:ext>
              </a:extLst>
            </p:cNvPr>
            <p:cNvSpPr/>
            <p:nvPr/>
          </p:nvSpPr>
          <p:spPr>
            <a:xfrm>
              <a:off x="1835696" y="242088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3" name="Owal 62">
              <a:extLst>
                <a:ext uri="{FF2B5EF4-FFF2-40B4-BE49-F238E27FC236}">
                  <a16:creationId xmlns:a16="http://schemas.microsoft.com/office/drawing/2014/main" id="{1A74CBD7-0C43-294E-9A81-2644508872B7}"/>
                </a:ext>
              </a:extLst>
            </p:cNvPr>
            <p:cNvSpPr/>
            <p:nvPr/>
          </p:nvSpPr>
          <p:spPr>
            <a:xfrm>
              <a:off x="75557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Owal 63">
              <a:extLst>
                <a:ext uri="{FF2B5EF4-FFF2-40B4-BE49-F238E27FC236}">
                  <a16:creationId xmlns:a16="http://schemas.microsoft.com/office/drawing/2014/main" id="{0801C5BE-4E4B-5D43-8A66-706E08E182D4}"/>
                </a:ext>
              </a:extLst>
            </p:cNvPr>
            <p:cNvSpPr/>
            <p:nvPr/>
          </p:nvSpPr>
          <p:spPr>
            <a:xfrm>
              <a:off x="111561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6" name="Owal 65">
              <a:extLst>
                <a:ext uri="{FF2B5EF4-FFF2-40B4-BE49-F238E27FC236}">
                  <a16:creationId xmlns:a16="http://schemas.microsoft.com/office/drawing/2014/main" id="{B59A8D42-7C6D-B043-A1E3-607CD87DA6D5}"/>
                </a:ext>
              </a:extLst>
            </p:cNvPr>
            <p:cNvSpPr/>
            <p:nvPr/>
          </p:nvSpPr>
          <p:spPr>
            <a:xfrm>
              <a:off x="147565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Owal 66">
              <a:extLst>
                <a:ext uri="{FF2B5EF4-FFF2-40B4-BE49-F238E27FC236}">
                  <a16:creationId xmlns:a16="http://schemas.microsoft.com/office/drawing/2014/main" id="{8BFEB8F5-C485-7B40-ABFC-7DB0F43500D3}"/>
                </a:ext>
              </a:extLst>
            </p:cNvPr>
            <p:cNvSpPr/>
            <p:nvPr/>
          </p:nvSpPr>
          <p:spPr>
            <a:xfrm>
              <a:off x="2483768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Owal 72">
              <a:extLst>
                <a:ext uri="{FF2B5EF4-FFF2-40B4-BE49-F238E27FC236}">
                  <a16:creationId xmlns:a16="http://schemas.microsoft.com/office/drawing/2014/main" id="{E5DF5AC9-CE4B-4145-957D-6A7EF091C02D}"/>
                </a:ext>
              </a:extLst>
            </p:cNvPr>
            <p:cNvSpPr/>
            <p:nvPr/>
          </p:nvSpPr>
          <p:spPr>
            <a:xfrm>
              <a:off x="2843808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74" name="Łącznik prosty 73">
              <a:extLst>
                <a:ext uri="{FF2B5EF4-FFF2-40B4-BE49-F238E27FC236}">
                  <a16:creationId xmlns:a16="http://schemas.microsoft.com/office/drawing/2014/main" id="{C1DB0B03-C470-854E-94A6-FE008DE2B717}"/>
                </a:ext>
              </a:extLst>
            </p:cNvPr>
            <p:cNvCxnSpPr/>
            <p:nvPr/>
          </p:nvCxnSpPr>
          <p:spPr>
            <a:xfrm>
              <a:off x="755576" y="3933056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Łącznik prosty 74">
              <a:extLst>
                <a:ext uri="{FF2B5EF4-FFF2-40B4-BE49-F238E27FC236}">
                  <a16:creationId xmlns:a16="http://schemas.microsoft.com/office/drawing/2014/main" id="{9462CD94-65E4-1043-82A2-2D5D4779B802}"/>
                </a:ext>
              </a:extLst>
            </p:cNvPr>
            <p:cNvCxnSpPr/>
            <p:nvPr/>
          </p:nvCxnSpPr>
          <p:spPr>
            <a:xfrm>
              <a:off x="2123728" y="3933056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wal 75">
              <a:extLst>
                <a:ext uri="{FF2B5EF4-FFF2-40B4-BE49-F238E27FC236}">
                  <a16:creationId xmlns:a16="http://schemas.microsoft.com/office/drawing/2014/main" id="{95115781-69E2-D64F-A712-BA0B4AE0EA2A}"/>
                </a:ext>
              </a:extLst>
            </p:cNvPr>
            <p:cNvSpPr/>
            <p:nvPr/>
          </p:nvSpPr>
          <p:spPr>
            <a:xfrm>
              <a:off x="1475656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7" name="Owal 76">
              <a:extLst>
                <a:ext uri="{FF2B5EF4-FFF2-40B4-BE49-F238E27FC236}">
                  <a16:creationId xmlns:a16="http://schemas.microsoft.com/office/drawing/2014/main" id="{6C75A7C1-7EA5-5549-B35E-BB514C89BAB3}"/>
                </a:ext>
              </a:extLst>
            </p:cNvPr>
            <p:cNvSpPr/>
            <p:nvPr/>
          </p:nvSpPr>
          <p:spPr>
            <a:xfrm>
              <a:off x="212372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8" name="Owal 77">
              <a:extLst>
                <a:ext uri="{FF2B5EF4-FFF2-40B4-BE49-F238E27FC236}">
                  <a16:creationId xmlns:a16="http://schemas.microsoft.com/office/drawing/2014/main" id="{8CC3BA50-3B66-CA4B-BB41-63879017DD90}"/>
                </a:ext>
              </a:extLst>
            </p:cNvPr>
            <p:cNvSpPr/>
            <p:nvPr/>
          </p:nvSpPr>
          <p:spPr>
            <a:xfrm>
              <a:off x="248376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9" name="Owal 78">
              <a:extLst>
                <a:ext uri="{FF2B5EF4-FFF2-40B4-BE49-F238E27FC236}">
                  <a16:creationId xmlns:a16="http://schemas.microsoft.com/office/drawing/2014/main" id="{2B3B0F0A-3EE1-6841-B431-3A009FC98EFD}"/>
                </a:ext>
              </a:extLst>
            </p:cNvPr>
            <p:cNvSpPr/>
            <p:nvPr/>
          </p:nvSpPr>
          <p:spPr>
            <a:xfrm>
              <a:off x="284380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80" name="Łącznik prosty 79">
              <a:extLst>
                <a:ext uri="{FF2B5EF4-FFF2-40B4-BE49-F238E27FC236}">
                  <a16:creationId xmlns:a16="http://schemas.microsoft.com/office/drawing/2014/main" id="{7BB0127A-C550-6541-8A46-9D34B62F6207}"/>
                </a:ext>
              </a:extLst>
            </p:cNvPr>
            <p:cNvCxnSpPr/>
            <p:nvPr/>
          </p:nvCxnSpPr>
          <p:spPr>
            <a:xfrm>
              <a:off x="755576" y="4509120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Łącznik prosty 80">
              <a:extLst>
                <a:ext uri="{FF2B5EF4-FFF2-40B4-BE49-F238E27FC236}">
                  <a16:creationId xmlns:a16="http://schemas.microsoft.com/office/drawing/2014/main" id="{CB2763F5-5D7D-9E42-B8D1-787C7D2C352F}"/>
                </a:ext>
              </a:extLst>
            </p:cNvPr>
            <p:cNvCxnSpPr/>
            <p:nvPr/>
          </p:nvCxnSpPr>
          <p:spPr>
            <a:xfrm>
              <a:off x="2123728" y="4509120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wal 81">
              <a:extLst>
                <a:ext uri="{FF2B5EF4-FFF2-40B4-BE49-F238E27FC236}">
                  <a16:creationId xmlns:a16="http://schemas.microsoft.com/office/drawing/2014/main" id="{81C090D2-2148-5C40-9416-87B7872D959E}"/>
                </a:ext>
              </a:extLst>
            </p:cNvPr>
            <p:cNvSpPr/>
            <p:nvPr/>
          </p:nvSpPr>
          <p:spPr>
            <a:xfrm>
              <a:off x="755576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Owal 82">
              <a:extLst>
                <a:ext uri="{FF2B5EF4-FFF2-40B4-BE49-F238E27FC236}">
                  <a16:creationId xmlns:a16="http://schemas.microsoft.com/office/drawing/2014/main" id="{6958E445-F603-2542-B898-BDF9AAB29F12}"/>
                </a:ext>
              </a:extLst>
            </p:cNvPr>
            <p:cNvSpPr/>
            <p:nvPr/>
          </p:nvSpPr>
          <p:spPr>
            <a:xfrm>
              <a:off x="1115616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Owal 83">
              <a:extLst>
                <a:ext uri="{FF2B5EF4-FFF2-40B4-BE49-F238E27FC236}">
                  <a16:creationId xmlns:a16="http://schemas.microsoft.com/office/drawing/2014/main" id="{696122CD-6BD1-164B-A1EF-8BF5BFD35961}"/>
                </a:ext>
              </a:extLst>
            </p:cNvPr>
            <p:cNvSpPr/>
            <p:nvPr/>
          </p:nvSpPr>
          <p:spPr>
            <a:xfrm>
              <a:off x="2123728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Owal 84">
              <a:extLst>
                <a:ext uri="{FF2B5EF4-FFF2-40B4-BE49-F238E27FC236}">
                  <a16:creationId xmlns:a16="http://schemas.microsoft.com/office/drawing/2014/main" id="{C756FAD6-7EFF-F040-ACE1-ED91D4C7CB5E}"/>
                </a:ext>
              </a:extLst>
            </p:cNvPr>
            <p:cNvSpPr/>
            <p:nvPr/>
          </p:nvSpPr>
          <p:spPr>
            <a:xfrm>
              <a:off x="2843808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86" name="Łącznik prosty 85">
              <a:extLst>
                <a:ext uri="{FF2B5EF4-FFF2-40B4-BE49-F238E27FC236}">
                  <a16:creationId xmlns:a16="http://schemas.microsoft.com/office/drawing/2014/main" id="{3CF1F656-0ED5-9442-A25F-F91F108C25E5}"/>
                </a:ext>
              </a:extLst>
            </p:cNvPr>
            <p:cNvCxnSpPr/>
            <p:nvPr/>
          </p:nvCxnSpPr>
          <p:spPr>
            <a:xfrm>
              <a:off x="755576" y="5085184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Łącznik prosty 86">
              <a:extLst>
                <a:ext uri="{FF2B5EF4-FFF2-40B4-BE49-F238E27FC236}">
                  <a16:creationId xmlns:a16="http://schemas.microsoft.com/office/drawing/2014/main" id="{B79AA412-CB8E-8343-80F7-853CD0155462}"/>
                </a:ext>
              </a:extLst>
            </p:cNvPr>
            <p:cNvCxnSpPr/>
            <p:nvPr/>
          </p:nvCxnSpPr>
          <p:spPr>
            <a:xfrm>
              <a:off x="2123728" y="5085184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wal 87">
              <a:extLst>
                <a:ext uri="{FF2B5EF4-FFF2-40B4-BE49-F238E27FC236}">
                  <a16:creationId xmlns:a16="http://schemas.microsoft.com/office/drawing/2014/main" id="{23FA029B-2569-6342-91D9-CB5F273DDC33}"/>
                </a:ext>
              </a:extLst>
            </p:cNvPr>
            <p:cNvSpPr/>
            <p:nvPr/>
          </p:nvSpPr>
          <p:spPr>
            <a:xfrm>
              <a:off x="755576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9" name="Owal 88">
              <a:extLst>
                <a:ext uri="{FF2B5EF4-FFF2-40B4-BE49-F238E27FC236}">
                  <a16:creationId xmlns:a16="http://schemas.microsoft.com/office/drawing/2014/main" id="{4D0C0544-0583-1040-B10F-FE6BA4369553}"/>
                </a:ext>
              </a:extLst>
            </p:cNvPr>
            <p:cNvSpPr/>
            <p:nvPr/>
          </p:nvSpPr>
          <p:spPr>
            <a:xfrm>
              <a:off x="1115616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8" name="Owal 137">
              <a:extLst>
                <a:ext uri="{FF2B5EF4-FFF2-40B4-BE49-F238E27FC236}">
                  <a16:creationId xmlns:a16="http://schemas.microsoft.com/office/drawing/2014/main" id="{02FA3D3E-2357-EF45-9D4A-FF5E5FC8B1E8}"/>
                </a:ext>
              </a:extLst>
            </p:cNvPr>
            <p:cNvSpPr/>
            <p:nvPr/>
          </p:nvSpPr>
          <p:spPr>
            <a:xfrm>
              <a:off x="212372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9" name="Owal 138">
              <a:extLst>
                <a:ext uri="{FF2B5EF4-FFF2-40B4-BE49-F238E27FC236}">
                  <a16:creationId xmlns:a16="http://schemas.microsoft.com/office/drawing/2014/main" id="{6925D2E2-B276-C749-AF17-3E72D2CB6B2E}"/>
                </a:ext>
              </a:extLst>
            </p:cNvPr>
            <p:cNvSpPr/>
            <p:nvPr/>
          </p:nvSpPr>
          <p:spPr>
            <a:xfrm>
              <a:off x="248376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0" name="Owal 139">
              <a:extLst>
                <a:ext uri="{FF2B5EF4-FFF2-40B4-BE49-F238E27FC236}">
                  <a16:creationId xmlns:a16="http://schemas.microsoft.com/office/drawing/2014/main" id="{8A1BA8C7-6581-4D45-B391-3A6C2C4E3904}"/>
                </a:ext>
              </a:extLst>
            </p:cNvPr>
            <p:cNvSpPr/>
            <p:nvPr/>
          </p:nvSpPr>
          <p:spPr>
            <a:xfrm>
              <a:off x="284380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41" name="Łącznik prosty 140">
              <a:extLst>
                <a:ext uri="{FF2B5EF4-FFF2-40B4-BE49-F238E27FC236}">
                  <a16:creationId xmlns:a16="http://schemas.microsoft.com/office/drawing/2014/main" id="{18899D6D-FF8B-814A-9845-6A54728BA4C6}"/>
                </a:ext>
              </a:extLst>
            </p:cNvPr>
            <p:cNvCxnSpPr/>
            <p:nvPr/>
          </p:nvCxnSpPr>
          <p:spPr>
            <a:xfrm>
              <a:off x="755576" y="5661248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Łącznik prosty 141">
              <a:extLst>
                <a:ext uri="{FF2B5EF4-FFF2-40B4-BE49-F238E27FC236}">
                  <a16:creationId xmlns:a16="http://schemas.microsoft.com/office/drawing/2014/main" id="{7DEEF9BC-CA2D-6E4B-AFED-BA84F2C1CFA9}"/>
                </a:ext>
              </a:extLst>
            </p:cNvPr>
            <p:cNvCxnSpPr/>
            <p:nvPr/>
          </p:nvCxnSpPr>
          <p:spPr>
            <a:xfrm>
              <a:off x="2123728" y="5661248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Owal 142">
              <a:extLst>
                <a:ext uri="{FF2B5EF4-FFF2-40B4-BE49-F238E27FC236}">
                  <a16:creationId xmlns:a16="http://schemas.microsoft.com/office/drawing/2014/main" id="{A2E731D0-AE97-7C4A-8756-4C83187AE4D5}"/>
                </a:ext>
              </a:extLst>
            </p:cNvPr>
            <p:cNvSpPr/>
            <p:nvPr/>
          </p:nvSpPr>
          <p:spPr>
            <a:xfrm>
              <a:off x="75557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4" name="Owal 143">
              <a:extLst>
                <a:ext uri="{FF2B5EF4-FFF2-40B4-BE49-F238E27FC236}">
                  <a16:creationId xmlns:a16="http://schemas.microsoft.com/office/drawing/2014/main" id="{1ADE1EF0-F782-E845-A821-46A5A207ABD2}"/>
                </a:ext>
              </a:extLst>
            </p:cNvPr>
            <p:cNvSpPr/>
            <p:nvPr/>
          </p:nvSpPr>
          <p:spPr>
            <a:xfrm>
              <a:off x="111561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5" name="Owal 144">
              <a:extLst>
                <a:ext uri="{FF2B5EF4-FFF2-40B4-BE49-F238E27FC236}">
                  <a16:creationId xmlns:a16="http://schemas.microsoft.com/office/drawing/2014/main" id="{7FB48D98-3111-D74A-9D90-8036B45D1AD3}"/>
                </a:ext>
              </a:extLst>
            </p:cNvPr>
            <p:cNvSpPr/>
            <p:nvPr/>
          </p:nvSpPr>
          <p:spPr>
            <a:xfrm>
              <a:off x="147565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6" name="Owal 145">
              <a:extLst>
                <a:ext uri="{FF2B5EF4-FFF2-40B4-BE49-F238E27FC236}">
                  <a16:creationId xmlns:a16="http://schemas.microsoft.com/office/drawing/2014/main" id="{D44D0677-A516-FD4B-AE18-D68947B0DB71}"/>
                </a:ext>
              </a:extLst>
            </p:cNvPr>
            <p:cNvSpPr/>
            <p:nvPr/>
          </p:nvSpPr>
          <p:spPr>
            <a:xfrm>
              <a:off x="2123728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7" name="Owal 146">
              <a:extLst>
                <a:ext uri="{FF2B5EF4-FFF2-40B4-BE49-F238E27FC236}">
                  <a16:creationId xmlns:a16="http://schemas.microsoft.com/office/drawing/2014/main" id="{655D4CC4-FFD9-AE44-94C2-B9A0F5F0274E}"/>
                </a:ext>
              </a:extLst>
            </p:cNvPr>
            <p:cNvSpPr/>
            <p:nvPr/>
          </p:nvSpPr>
          <p:spPr>
            <a:xfrm>
              <a:off x="2843808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8" name="Prostokąt 147">
              <a:extLst>
                <a:ext uri="{FF2B5EF4-FFF2-40B4-BE49-F238E27FC236}">
                  <a16:creationId xmlns:a16="http://schemas.microsoft.com/office/drawing/2014/main" id="{236C9E9F-6D55-6B4A-BC0C-705E25B0F8EC}"/>
                </a:ext>
              </a:extLst>
            </p:cNvPr>
            <p:cNvSpPr/>
            <p:nvPr/>
          </p:nvSpPr>
          <p:spPr>
            <a:xfrm>
              <a:off x="1799692" y="2708920"/>
              <a:ext cx="288032" cy="1440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49" name="Grupa 148">
            <a:extLst>
              <a:ext uri="{FF2B5EF4-FFF2-40B4-BE49-F238E27FC236}">
                <a16:creationId xmlns:a16="http://schemas.microsoft.com/office/drawing/2014/main" id="{26E9450B-B55C-DF47-BA4A-A60C20AE29BD}"/>
              </a:ext>
            </a:extLst>
          </p:cNvPr>
          <p:cNvGrpSpPr/>
          <p:nvPr/>
        </p:nvGrpSpPr>
        <p:grpSpPr>
          <a:xfrm>
            <a:off x="495122" y="2216132"/>
            <a:ext cx="3816424" cy="3816424"/>
            <a:chOff x="286747" y="1883712"/>
            <a:chExt cx="3816424" cy="3816424"/>
          </a:xfrm>
        </p:grpSpPr>
        <p:sp>
          <p:nvSpPr>
            <p:cNvPr id="150" name="Owal 149">
              <a:extLst>
                <a:ext uri="{FF2B5EF4-FFF2-40B4-BE49-F238E27FC236}">
                  <a16:creationId xmlns:a16="http://schemas.microsoft.com/office/drawing/2014/main" id="{20624384-0ABE-3446-80F9-BEDD3AC9B40F}"/>
                </a:ext>
              </a:extLst>
            </p:cNvPr>
            <p:cNvSpPr/>
            <p:nvPr/>
          </p:nvSpPr>
          <p:spPr>
            <a:xfrm>
              <a:off x="286747" y="1883712"/>
              <a:ext cx="3816424" cy="3816424"/>
            </a:xfrm>
            <a:prstGeom prst="ellipse">
              <a:avLst/>
            </a:prstGeom>
            <a:solidFill>
              <a:srgbClr val="FFEAAA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1" name="Owal 150">
              <a:extLst>
                <a:ext uri="{FF2B5EF4-FFF2-40B4-BE49-F238E27FC236}">
                  <a16:creationId xmlns:a16="http://schemas.microsoft.com/office/drawing/2014/main" id="{CE64475D-5F70-6746-922D-5AC598B3673A}"/>
                </a:ext>
              </a:extLst>
            </p:cNvPr>
            <p:cNvSpPr/>
            <p:nvPr/>
          </p:nvSpPr>
          <p:spPr>
            <a:xfrm>
              <a:off x="2072711" y="534009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2" name="Owal 151">
              <a:extLst>
                <a:ext uri="{FF2B5EF4-FFF2-40B4-BE49-F238E27FC236}">
                  <a16:creationId xmlns:a16="http://schemas.microsoft.com/office/drawing/2014/main" id="{B9F8D222-BBC1-684B-8D09-A4FF17FCDE22}"/>
                </a:ext>
              </a:extLst>
            </p:cNvPr>
            <p:cNvSpPr/>
            <p:nvPr/>
          </p:nvSpPr>
          <p:spPr>
            <a:xfrm>
              <a:off x="2079829" y="205179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3" name="Owal 152">
              <a:extLst>
                <a:ext uri="{FF2B5EF4-FFF2-40B4-BE49-F238E27FC236}">
                  <a16:creationId xmlns:a16="http://schemas.microsoft.com/office/drawing/2014/main" id="{EF893770-D4F9-EC4F-8F5B-9ECDFDE08361}"/>
                </a:ext>
              </a:extLst>
            </p:cNvPr>
            <p:cNvSpPr/>
            <p:nvPr/>
          </p:nvSpPr>
          <p:spPr>
            <a:xfrm>
              <a:off x="1878761" y="3408303"/>
              <a:ext cx="632395" cy="63239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b="1" dirty="0">
                  <a:solidFill>
                    <a:srgbClr val="0070C0"/>
                  </a:solidFill>
                </a:rPr>
                <a:t>IC</a:t>
              </a:r>
            </a:p>
          </p:txBody>
        </p:sp>
        <p:sp>
          <p:nvSpPr>
            <p:cNvPr id="154" name="Owal 153">
              <a:extLst>
                <a:ext uri="{FF2B5EF4-FFF2-40B4-BE49-F238E27FC236}">
                  <a16:creationId xmlns:a16="http://schemas.microsoft.com/office/drawing/2014/main" id="{8FFB7977-F9F3-9946-A8DC-675E2386CED8}"/>
                </a:ext>
              </a:extLst>
            </p:cNvPr>
            <p:cNvSpPr/>
            <p:nvPr/>
          </p:nvSpPr>
          <p:spPr>
            <a:xfrm>
              <a:off x="3719063" y="368391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5" name="Owal 154">
              <a:extLst>
                <a:ext uri="{FF2B5EF4-FFF2-40B4-BE49-F238E27FC236}">
                  <a16:creationId xmlns:a16="http://schemas.microsoft.com/office/drawing/2014/main" id="{4E781899-B4A1-3F49-9E2A-2377A36804E9}"/>
                </a:ext>
              </a:extLst>
            </p:cNvPr>
            <p:cNvSpPr/>
            <p:nvPr/>
          </p:nvSpPr>
          <p:spPr>
            <a:xfrm>
              <a:off x="454831" y="368391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6" name="Owal 155">
              <a:extLst>
                <a:ext uri="{FF2B5EF4-FFF2-40B4-BE49-F238E27FC236}">
                  <a16:creationId xmlns:a16="http://schemas.microsoft.com/office/drawing/2014/main" id="{A5E152DC-56F3-3F4E-ADDE-B635047254CB}"/>
                </a:ext>
              </a:extLst>
            </p:cNvPr>
            <p:cNvSpPr/>
            <p:nvPr/>
          </p:nvSpPr>
          <p:spPr>
            <a:xfrm>
              <a:off x="670855" y="2822247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7" name="Owal 156">
              <a:extLst>
                <a:ext uri="{FF2B5EF4-FFF2-40B4-BE49-F238E27FC236}">
                  <a16:creationId xmlns:a16="http://schemas.microsoft.com/office/drawing/2014/main" id="{E202F1AA-3F04-474C-A8FF-A95A7C35204C}"/>
                </a:ext>
              </a:extLst>
            </p:cNvPr>
            <p:cNvSpPr/>
            <p:nvPr/>
          </p:nvSpPr>
          <p:spPr>
            <a:xfrm>
              <a:off x="1138178" y="231576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8" name="Owal 157">
              <a:extLst>
                <a:ext uri="{FF2B5EF4-FFF2-40B4-BE49-F238E27FC236}">
                  <a16:creationId xmlns:a16="http://schemas.microsoft.com/office/drawing/2014/main" id="{68AB2725-5B8F-7D41-A2A8-C0F18E36B413}"/>
                </a:ext>
              </a:extLst>
            </p:cNvPr>
            <p:cNvSpPr/>
            <p:nvPr/>
          </p:nvSpPr>
          <p:spPr>
            <a:xfrm>
              <a:off x="2845440" y="226782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9" name="Owal 158">
              <a:extLst>
                <a:ext uri="{FF2B5EF4-FFF2-40B4-BE49-F238E27FC236}">
                  <a16:creationId xmlns:a16="http://schemas.microsoft.com/office/drawing/2014/main" id="{93D0DB45-78A5-8548-A25F-D1DB8E44C742}"/>
                </a:ext>
              </a:extLst>
            </p:cNvPr>
            <p:cNvSpPr/>
            <p:nvPr/>
          </p:nvSpPr>
          <p:spPr>
            <a:xfrm>
              <a:off x="3311083" y="2606223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0" name="Owal 159">
              <a:extLst>
                <a:ext uri="{FF2B5EF4-FFF2-40B4-BE49-F238E27FC236}">
                  <a16:creationId xmlns:a16="http://schemas.microsoft.com/office/drawing/2014/main" id="{D8406DAD-B743-454C-B150-3F7415A9B8DE}"/>
                </a:ext>
              </a:extLst>
            </p:cNvPr>
            <p:cNvSpPr/>
            <p:nvPr/>
          </p:nvSpPr>
          <p:spPr>
            <a:xfrm>
              <a:off x="3559136" y="434747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1" name="Owal 160">
              <a:extLst>
                <a:ext uri="{FF2B5EF4-FFF2-40B4-BE49-F238E27FC236}">
                  <a16:creationId xmlns:a16="http://schemas.microsoft.com/office/drawing/2014/main" id="{CCFF4221-1415-B84C-89A7-0E8F8E93EA93}"/>
                </a:ext>
              </a:extLst>
            </p:cNvPr>
            <p:cNvSpPr/>
            <p:nvPr/>
          </p:nvSpPr>
          <p:spPr>
            <a:xfrm>
              <a:off x="3005146" y="505206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2" name="Owal 161">
              <a:extLst>
                <a:ext uri="{FF2B5EF4-FFF2-40B4-BE49-F238E27FC236}">
                  <a16:creationId xmlns:a16="http://schemas.microsoft.com/office/drawing/2014/main" id="{5A6489F6-5AE4-5947-B2EE-3925E4734414}"/>
                </a:ext>
              </a:extLst>
            </p:cNvPr>
            <p:cNvSpPr/>
            <p:nvPr/>
          </p:nvSpPr>
          <p:spPr>
            <a:xfrm>
              <a:off x="1457072" y="513009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3" name="Owal 162">
              <a:extLst>
                <a:ext uri="{FF2B5EF4-FFF2-40B4-BE49-F238E27FC236}">
                  <a16:creationId xmlns:a16="http://schemas.microsoft.com/office/drawing/2014/main" id="{9B8F3E74-0CC6-9149-8140-E3A20254A8E2}"/>
                </a:ext>
              </a:extLst>
            </p:cNvPr>
            <p:cNvSpPr/>
            <p:nvPr/>
          </p:nvSpPr>
          <p:spPr>
            <a:xfrm>
              <a:off x="561784" y="413144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4" name="Owal 163">
              <a:extLst>
                <a:ext uri="{FF2B5EF4-FFF2-40B4-BE49-F238E27FC236}">
                  <a16:creationId xmlns:a16="http://schemas.microsoft.com/office/drawing/2014/main" id="{18AFE4F0-60E1-0D4A-ADEF-5FE45C187DDC}"/>
                </a:ext>
              </a:extLst>
            </p:cNvPr>
            <p:cNvSpPr/>
            <p:nvPr/>
          </p:nvSpPr>
          <p:spPr>
            <a:xfrm>
              <a:off x="853549" y="469202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65" name="Łącznik prosty 164">
              <a:extLst>
                <a:ext uri="{FF2B5EF4-FFF2-40B4-BE49-F238E27FC236}">
                  <a16:creationId xmlns:a16="http://schemas.microsoft.com/office/drawing/2014/main" id="{6653E7E6-9720-5E44-A675-34FDFE2BB4B1}"/>
                </a:ext>
              </a:extLst>
            </p:cNvPr>
            <p:cNvCxnSpPr/>
            <p:nvPr/>
          </p:nvCxnSpPr>
          <p:spPr>
            <a:xfrm>
              <a:off x="2079829" y="3539896"/>
              <a:ext cx="2160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80112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/>
              <a:t>Idźcie i nauczajcie, (</a:t>
            </a:r>
            <a:r>
              <a:rPr lang="mr-IN" i="1" dirty="0"/>
              <a:t>…</a:t>
            </a:r>
            <a:r>
              <a:rPr lang="pl-PL" i="1" dirty="0"/>
              <a:t>) uczcie (</a:t>
            </a:r>
            <a:r>
              <a:rPr lang="mr-IN" i="1" dirty="0"/>
              <a:t>…</a:t>
            </a:r>
            <a:r>
              <a:rPr lang="pl-PL" i="1" dirty="0"/>
              <a:t>)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11960" y="1600200"/>
            <a:ext cx="447484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Biblia Tysiąclecia:</a:t>
            </a:r>
          </a:p>
          <a:p>
            <a:pPr marL="0" indent="0">
              <a:buNone/>
            </a:pPr>
            <a:r>
              <a:rPr lang="pl-PL" sz="2400" i="1" dirty="0"/>
              <a:t>Idźcie więc i </a:t>
            </a:r>
            <a:r>
              <a:rPr lang="pl-PL" sz="2400" b="1" i="1" u="sng" dirty="0">
                <a:solidFill>
                  <a:srgbClr val="FF0000"/>
                </a:solidFill>
              </a:rPr>
              <a:t>nauczajcie</a:t>
            </a:r>
            <a:r>
              <a:rPr lang="pl-PL" sz="2400" i="1" dirty="0">
                <a:solidFill>
                  <a:srgbClr val="FF0000"/>
                </a:solidFill>
              </a:rPr>
              <a:t> </a:t>
            </a:r>
            <a:r>
              <a:rPr lang="pl-PL" sz="2400" i="1" dirty="0"/>
              <a:t>wszystkie narody, udzielając im chrztu w imię Ojca i Syna, i Ducha Świętego. </a:t>
            </a:r>
            <a:r>
              <a:rPr lang="pl-PL" sz="2400" i="1" dirty="0">
                <a:solidFill>
                  <a:srgbClr val="FF0000"/>
                </a:solidFill>
              </a:rPr>
              <a:t>Uczcie</a:t>
            </a:r>
            <a:r>
              <a:rPr lang="pl-PL" sz="2400" i="1" dirty="0"/>
              <a:t> je zachowywać wszystko, co wam przykazałem. 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4275DF9C-F5A6-6B49-B48F-862383BAD641}"/>
              </a:ext>
            </a:extLst>
          </p:cNvPr>
          <p:cNvGrpSpPr/>
          <p:nvPr/>
        </p:nvGrpSpPr>
        <p:grpSpPr>
          <a:xfrm>
            <a:off x="395536" y="1916832"/>
            <a:ext cx="3024336" cy="3960440"/>
            <a:chOff x="395536" y="1916832"/>
            <a:chExt cx="3024336" cy="3960440"/>
          </a:xfrm>
        </p:grpSpPr>
        <p:sp>
          <p:nvSpPr>
            <p:cNvPr id="5" name="Zaokrąglony prostokąt 4"/>
            <p:cNvSpPr/>
            <p:nvPr/>
          </p:nvSpPr>
          <p:spPr>
            <a:xfrm>
              <a:off x="395536" y="1916832"/>
              <a:ext cx="3024336" cy="3960440"/>
            </a:xfrm>
            <a:prstGeom prst="roundRect">
              <a:avLst/>
            </a:prstGeom>
            <a:solidFill>
              <a:srgbClr val="FFEAAA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9" name="Łącznik prosty 8"/>
            <p:cNvCxnSpPr/>
            <p:nvPr/>
          </p:nvCxnSpPr>
          <p:spPr>
            <a:xfrm>
              <a:off x="755576" y="3356992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/>
          </p:nvCxnSpPr>
          <p:spPr>
            <a:xfrm>
              <a:off x="2123728" y="3356992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wal 27"/>
            <p:cNvSpPr/>
            <p:nvPr/>
          </p:nvSpPr>
          <p:spPr>
            <a:xfrm>
              <a:off x="1835696" y="242088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Owal 28"/>
            <p:cNvSpPr/>
            <p:nvPr/>
          </p:nvSpPr>
          <p:spPr>
            <a:xfrm>
              <a:off x="75557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Owal 29"/>
            <p:cNvSpPr/>
            <p:nvPr/>
          </p:nvSpPr>
          <p:spPr>
            <a:xfrm>
              <a:off x="111561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Owal 30"/>
            <p:cNvSpPr/>
            <p:nvPr/>
          </p:nvSpPr>
          <p:spPr>
            <a:xfrm>
              <a:off x="147565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Owal 32"/>
            <p:cNvSpPr/>
            <p:nvPr/>
          </p:nvSpPr>
          <p:spPr>
            <a:xfrm>
              <a:off x="2483768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Owal 33"/>
            <p:cNvSpPr/>
            <p:nvPr/>
          </p:nvSpPr>
          <p:spPr>
            <a:xfrm>
              <a:off x="2843808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5" name="Łącznik prosty 34"/>
            <p:cNvCxnSpPr/>
            <p:nvPr/>
          </p:nvCxnSpPr>
          <p:spPr>
            <a:xfrm>
              <a:off x="755576" y="3933056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Łącznik prosty 35"/>
            <p:cNvCxnSpPr/>
            <p:nvPr/>
          </p:nvCxnSpPr>
          <p:spPr>
            <a:xfrm>
              <a:off x="2123728" y="3933056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wal 38"/>
            <p:cNvSpPr/>
            <p:nvPr/>
          </p:nvSpPr>
          <p:spPr>
            <a:xfrm>
              <a:off x="1475656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Owal 39"/>
            <p:cNvSpPr/>
            <p:nvPr/>
          </p:nvSpPr>
          <p:spPr>
            <a:xfrm>
              <a:off x="212372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Owal 40"/>
            <p:cNvSpPr/>
            <p:nvPr/>
          </p:nvSpPr>
          <p:spPr>
            <a:xfrm>
              <a:off x="248376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Owal 41"/>
            <p:cNvSpPr/>
            <p:nvPr/>
          </p:nvSpPr>
          <p:spPr>
            <a:xfrm>
              <a:off x="284380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43" name="Łącznik prosty 42"/>
            <p:cNvCxnSpPr/>
            <p:nvPr/>
          </p:nvCxnSpPr>
          <p:spPr>
            <a:xfrm>
              <a:off x="755576" y="4509120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Łącznik prosty 43"/>
            <p:cNvCxnSpPr/>
            <p:nvPr/>
          </p:nvCxnSpPr>
          <p:spPr>
            <a:xfrm>
              <a:off x="2123728" y="4509120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wal 44"/>
            <p:cNvSpPr/>
            <p:nvPr/>
          </p:nvSpPr>
          <p:spPr>
            <a:xfrm>
              <a:off x="755576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6" name="Owal 45"/>
            <p:cNvSpPr/>
            <p:nvPr/>
          </p:nvSpPr>
          <p:spPr>
            <a:xfrm>
              <a:off x="1115616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Owal 47"/>
            <p:cNvSpPr/>
            <p:nvPr/>
          </p:nvSpPr>
          <p:spPr>
            <a:xfrm>
              <a:off x="2123728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Owal 49"/>
            <p:cNvSpPr/>
            <p:nvPr/>
          </p:nvSpPr>
          <p:spPr>
            <a:xfrm>
              <a:off x="2843808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51" name="Łącznik prosty 50"/>
            <p:cNvCxnSpPr/>
            <p:nvPr/>
          </p:nvCxnSpPr>
          <p:spPr>
            <a:xfrm>
              <a:off x="755576" y="5085184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Łącznik prosty 51"/>
            <p:cNvCxnSpPr/>
            <p:nvPr/>
          </p:nvCxnSpPr>
          <p:spPr>
            <a:xfrm>
              <a:off x="2123728" y="5085184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wal 52"/>
            <p:cNvSpPr/>
            <p:nvPr/>
          </p:nvSpPr>
          <p:spPr>
            <a:xfrm>
              <a:off x="755576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Owal 53"/>
            <p:cNvSpPr/>
            <p:nvPr/>
          </p:nvSpPr>
          <p:spPr>
            <a:xfrm>
              <a:off x="1115616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Owal 55"/>
            <p:cNvSpPr/>
            <p:nvPr/>
          </p:nvSpPr>
          <p:spPr>
            <a:xfrm>
              <a:off x="212372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Owal 56"/>
            <p:cNvSpPr/>
            <p:nvPr/>
          </p:nvSpPr>
          <p:spPr>
            <a:xfrm>
              <a:off x="248376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Owal 57"/>
            <p:cNvSpPr/>
            <p:nvPr/>
          </p:nvSpPr>
          <p:spPr>
            <a:xfrm>
              <a:off x="284380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59" name="Łącznik prosty 58"/>
            <p:cNvCxnSpPr/>
            <p:nvPr/>
          </p:nvCxnSpPr>
          <p:spPr>
            <a:xfrm>
              <a:off x="755576" y="5661248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Łącznik prosty 59"/>
            <p:cNvCxnSpPr/>
            <p:nvPr/>
          </p:nvCxnSpPr>
          <p:spPr>
            <a:xfrm>
              <a:off x="2123728" y="5661248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wal 60"/>
            <p:cNvSpPr/>
            <p:nvPr/>
          </p:nvSpPr>
          <p:spPr>
            <a:xfrm>
              <a:off x="75557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Owal 61"/>
            <p:cNvSpPr/>
            <p:nvPr/>
          </p:nvSpPr>
          <p:spPr>
            <a:xfrm>
              <a:off x="111561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3" name="Owal 62"/>
            <p:cNvSpPr/>
            <p:nvPr/>
          </p:nvSpPr>
          <p:spPr>
            <a:xfrm>
              <a:off x="147565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Owal 63"/>
            <p:cNvSpPr/>
            <p:nvPr/>
          </p:nvSpPr>
          <p:spPr>
            <a:xfrm>
              <a:off x="2123728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6" name="Owal 65"/>
            <p:cNvSpPr/>
            <p:nvPr/>
          </p:nvSpPr>
          <p:spPr>
            <a:xfrm>
              <a:off x="2843808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Prostokąt 66"/>
            <p:cNvSpPr/>
            <p:nvPr/>
          </p:nvSpPr>
          <p:spPr>
            <a:xfrm>
              <a:off x="1799692" y="2708920"/>
              <a:ext cx="288032" cy="1440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68" name="Owal 67"/>
          <p:cNvSpPr/>
          <p:nvPr/>
        </p:nvSpPr>
        <p:spPr>
          <a:xfrm>
            <a:off x="3538228" y="5085184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5" name="Dowolny kształt 64"/>
          <p:cNvSpPr/>
          <p:nvPr/>
        </p:nvSpPr>
        <p:spPr>
          <a:xfrm>
            <a:off x="2555776" y="4293096"/>
            <a:ext cx="982452" cy="805218"/>
          </a:xfrm>
          <a:custGeom>
            <a:avLst/>
            <a:gdLst>
              <a:gd name="connsiteX0" fmla="*/ 0 w 873457"/>
              <a:gd name="connsiteY0" fmla="*/ 0 h 805218"/>
              <a:gd name="connsiteX1" fmla="*/ 109182 w 873457"/>
              <a:gd name="connsiteY1" fmla="*/ 95535 h 805218"/>
              <a:gd name="connsiteX2" fmla="*/ 150126 w 873457"/>
              <a:gd name="connsiteY2" fmla="*/ 136478 h 805218"/>
              <a:gd name="connsiteX3" fmla="*/ 259308 w 873457"/>
              <a:gd name="connsiteY3" fmla="*/ 218364 h 805218"/>
              <a:gd name="connsiteX4" fmla="*/ 300251 w 873457"/>
              <a:gd name="connsiteY4" fmla="*/ 245660 h 805218"/>
              <a:gd name="connsiteX5" fmla="*/ 341194 w 873457"/>
              <a:gd name="connsiteY5" fmla="*/ 286603 h 805218"/>
              <a:gd name="connsiteX6" fmla="*/ 395785 w 873457"/>
              <a:gd name="connsiteY6" fmla="*/ 327547 h 805218"/>
              <a:gd name="connsiteX7" fmla="*/ 436729 w 873457"/>
              <a:gd name="connsiteY7" fmla="*/ 368490 h 805218"/>
              <a:gd name="connsiteX8" fmla="*/ 545911 w 873457"/>
              <a:gd name="connsiteY8" fmla="*/ 450376 h 805218"/>
              <a:gd name="connsiteX9" fmla="*/ 600502 w 873457"/>
              <a:gd name="connsiteY9" fmla="*/ 491320 h 805218"/>
              <a:gd name="connsiteX10" fmla="*/ 696036 w 873457"/>
              <a:gd name="connsiteY10" fmla="*/ 586854 h 805218"/>
              <a:gd name="connsiteX11" fmla="*/ 736979 w 873457"/>
              <a:gd name="connsiteY11" fmla="*/ 627797 h 805218"/>
              <a:gd name="connsiteX12" fmla="*/ 805218 w 873457"/>
              <a:gd name="connsiteY12" fmla="*/ 696036 h 805218"/>
              <a:gd name="connsiteX13" fmla="*/ 859809 w 873457"/>
              <a:gd name="connsiteY13" fmla="*/ 764275 h 805218"/>
              <a:gd name="connsiteX14" fmla="*/ 873457 w 873457"/>
              <a:gd name="connsiteY14" fmla="*/ 805218 h 8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3457" h="805218">
                <a:moveTo>
                  <a:pt x="0" y="0"/>
                </a:moveTo>
                <a:cubicBezTo>
                  <a:pt x="134456" y="134456"/>
                  <a:pt x="-22372" y="-17225"/>
                  <a:pt x="109182" y="95535"/>
                </a:cubicBezTo>
                <a:cubicBezTo>
                  <a:pt x="123836" y="108096"/>
                  <a:pt x="135188" y="124256"/>
                  <a:pt x="150126" y="136478"/>
                </a:cubicBezTo>
                <a:cubicBezTo>
                  <a:pt x="185335" y="165285"/>
                  <a:pt x="221456" y="193129"/>
                  <a:pt x="259308" y="218364"/>
                </a:cubicBezTo>
                <a:cubicBezTo>
                  <a:pt x="272956" y="227463"/>
                  <a:pt x="287650" y="235159"/>
                  <a:pt x="300251" y="245660"/>
                </a:cubicBezTo>
                <a:cubicBezTo>
                  <a:pt x="315078" y="258016"/>
                  <a:pt x="326540" y="274042"/>
                  <a:pt x="341194" y="286603"/>
                </a:cubicBezTo>
                <a:cubicBezTo>
                  <a:pt x="358464" y="301406"/>
                  <a:pt x="378515" y="312744"/>
                  <a:pt x="395785" y="327547"/>
                </a:cubicBezTo>
                <a:cubicBezTo>
                  <a:pt x="410439" y="340108"/>
                  <a:pt x="421791" y="356268"/>
                  <a:pt x="436729" y="368490"/>
                </a:cubicBezTo>
                <a:cubicBezTo>
                  <a:pt x="471938" y="397297"/>
                  <a:pt x="509517" y="423081"/>
                  <a:pt x="545911" y="450376"/>
                </a:cubicBezTo>
                <a:cubicBezTo>
                  <a:pt x="564108" y="464024"/>
                  <a:pt x="584418" y="475236"/>
                  <a:pt x="600502" y="491320"/>
                </a:cubicBezTo>
                <a:lnTo>
                  <a:pt x="696036" y="586854"/>
                </a:lnTo>
                <a:cubicBezTo>
                  <a:pt x="709684" y="600502"/>
                  <a:pt x="726273" y="611738"/>
                  <a:pt x="736979" y="627797"/>
                </a:cubicBezTo>
                <a:cubicBezTo>
                  <a:pt x="773373" y="682389"/>
                  <a:pt x="750627" y="659642"/>
                  <a:pt x="805218" y="696036"/>
                </a:cubicBezTo>
                <a:cubicBezTo>
                  <a:pt x="839523" y="798947"/>
                  <a:pt x="789258" y="676086"/>
                  <a:pt x="859809" y="764275"/>
                </a:cubicBezTo>
                <a:cubicBezTo>
                  <a:pt x="868796" y="775509"/>
                  <a:pt x="873457" y="805218"/>
                  <a:pt x="873457" y="805218"/>
                </a:cubicBezTo>
              </a:path>
            </a:pathLst>
          </a:custGeom>
          <a:noFill/>
          <a:ln w="47625">
            <a:solidFill>
              <a:srgbClr val="FF0000"/>
            </a:solidFill>
            <a:headEnd type="triangl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51017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i="1" dirty="0"/>
              <a:t>Idąc uczyńcie uczniami (</a:t>
            </a:r>
            <a:r>
              <a:rPr lang="mr-IN" i="1" dirty="0"/>
              <a:t>…</a:t>
            </a:r>
            <a:r>
              <a:rPr lang="pl-PL" i="1" dirty="0"/>
              <a:t>) ucząc (</a:t>
            </a:r>
            <a:r>
              <a:rPr lang="mr-IN" i="1" dirty="0"/>
              <a:t>…</a:t>
            </a:r>
            <a:r>
              <a:rPr lang="pl-PL" i="1" dirty="0"/>
              <a:t>)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383735F1-02A1-A349-8A87-C0874812F1D0}"/>
              </a:ext>
            </a:extLst>
          </p:cNvPr>
          <p:cNvGrpSpPr/>
          <p:nvPr/>
        </p:nvGrpSpPr>
        <p:grpSpPr>
          <a:xfrm>
            <a:off x="286747" y="1883712"/>
            <a:ext cx="3816424" cy="3816424"/>
            <a:chOff x="286747" y="1883712"/>
            <a:chExt cx="3816424" cy="3816424"/>
          </a:xfrm>
        </p:grpSpPr>
        <p:sp>
          <p:nvSpPr>
            <p:cNvPr id="74" name="Owal 73"/>
            <p:cNvSpPr/>
            <p:nvPr/>
          </p:nvSpPr>
          <p:spPr>
            <a:xfrm>
              <a:off x="286747" y="1883712"/>
              <a:ext cx="3816424" cy="3816424"/>
            </a:xfrm>
            <a:prstGeom prst="ellipse">
              <a:avLst/>
            </a:prstGeom>
            <a:solidFill>
              <a:srgbClr val="FFEAAA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5" name="Owal 74"/>
            <p:cNvSpPr/>
            <p:nvPr/>
          </p:nvSpPr>
          <p:spPr>
            <a:xfrm>
              <a:off x="2072711" y="534009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6" name="Owal 75"/>
            <p:cNvSpPr/>
            <p:nvPr/>
          </p:nvSpPr>
          <p:spPr>
            <a:xfrm>
              <a:off x="2079829" y="205179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7" name="Owal 76"/>
            <p:cNvSpPr/>
            <p:nvPr/>
          </p:nvSpPr>
          <p:spPr>
            <a:xfrm>
              <a:off x="1878761" y="3408303"/>
              <a:ext cx="632395" cy="63239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b="1" dirty="0">
                  <a:solidFill>
                    <a:srgbClr val="0070C0"/>
                  </a:solidFill>
                </a:rPr>
                <a:t>IC</a:t>
              </a:r>
            </a:p>
          </p:txBody>
        </p:sp>
        <p:sp>
          <p:nvSpPr>
            <p:cNvPr id="78" name="Owal 77"/>
            <p:cNvSpPr/>
            <p:nvPr/>
          </p:nvSpPr>
          <p:spPr>
            <a:xfrm>
              <a:off x="3719063" y="368391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9" name="Owal 78"/>
            <p:cNvSpPr/>
            <p:nvPr/>
          </p:nvSpPr>
          <p:spPr>
            <a:xfrm>
              <a:off x="454831" y="368391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0" name="Owal 79"/>
            <p:cNvSpPr/>
            <p:nvPr/>
          </p:nvSpPr>
          <p:spPr>
            <a:xfrm>
              <a:off x="670855" y="2822247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Owal 80"/>
            <p:cNvSpPr/>
            <p:nvPr/>
          </p:nvSpPr>
          <p:spPr>
            <a:xfrm>
              <a:off x="1138178" y="231576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2" name="Owal 81"/>
            <p:cNvSpPr/>
            <p:nvPr/>
          </p:nvSpPr>
          <p:spPr>
            <a:xfrm>
              <a:off x="2845440" y="226782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Owal 82"/>
            <p:cNvSpPr/>
            <p:nvPr/>
          </p:nvSpPr>
          <p:spPr>
            <a:xfrm>
              <a:off x="3311083" y="2606223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Owal 83"/>
            <p:cNvSpPr/>
            <p:nvPr/>
          </p:nvSpPr>
          <p:spPr>
            <a:xfrm>
              <a:off x="3559136" y="434747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Owal 84"/>
            <p:cNvSpPr/>
            <p:nvPr/>
          </p:nvSpPr>
          <p:spPr>
            <a:xfrm>
              <a:off x="3005146" y="505206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Owal 85"/>
            <p:cNvSpPr/>
            <p:nvPr/>
          </p:nvSpPr>
          <p:spPr>
            <a:xfrm>
              <a:off x="1457072" y="513009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7" name="Owal 86"/>
            <p:cNvSpPr/>
            <p:nvPr/>
          </p:nvSpPr>
          <p:spPr>
            <a:xfrm>
              <a:off x="561784" y="413144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8" name="Owal 87"/>
            <p:cNvSpPr/>
            <p:nvPr/>
          </p:nvSpPr>
          <p:spPr>
            <a:xfrm>
              <a:off x="853549" y="469202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89" name="Łącznik prosty 88"/>
            <p:cNvCxnSpPr/>
            <p:nvPr/>
          </p:nvCxnSpPr>
          <p:spPr>
            <a:xfrm>
              <a:off x="2079829" y="3539896"/>
              <a:ext cx="2160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Owal 89"/>
          <p:cNvSpPr/>
          <p:nvPr/>
        </p:nvSpPr>
        <p:spPr>
          <a:xfrm>
            <a:off x="4211960" y="570013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5" name="Symbol zastępczy zawartości 3"/>
          <p:cNvSpPr txBox="1">
            <a:spLocks/>
          </p:cNvSpPr>
          <p:nvPr/>
        </p:nvSpPr>
        <p:spPr>
          <a:xfrm>
            <a:off x="4499992" y="1600200"/>
            <a:ext cx="447484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/>
              <a:t>Przekład dosłowny (toruński):</a:t>
            </a:r>
          </a:p>
          <a:p>
            <a:pPr marL="0" indent="0">
              <a:buNone/>
            </a:pPr>
            <a:r>
              <a:rPr lang="pl-PL" sz="2400" i="1" dirty="0"/>
              <a:t>Idąc więc, </a:t>
            </a:r>
            <a:r>
              <a:rPr lang="pl-PL" sz="2400" b="1" i="1" u="sng" dirty="0">
                <a:solidFill>
                  <a:srgbClr val="FF0000"/>
                </a:solidFill>
              </a:rPr>
              <a:t>uczyńcie uczniam</a:t>
            </a:r>
            <a:r>
              <a:rPr lang="pl-PL" sz="2400" i="1" dirty="0"/>
              <a:t>i wszystkie narody, chrzcząc je w imię Ojca i Syna, i Ducha Świętego, </a:t>
            </a:r>
            <a:r>
              <a:rPr lang="pl-PL" sz="2400" i="1" dirty="0">
                <a:solidFill>
                  <a:srgbClr val="FF0000"/>
                </a:solidFill>
              </a:rPr>
              <a:t>ucząc</a:t>
            </a:r>
            <a:r>
              <a:rPr lang="pl-PL" sz="2400" i="1" dirty="0"/>
              <a:t> ich przestrzegać wszystkiego, co wam przykazałem.</a:t>
            </a:r>
          </a:p>
        </p:txBody>
      </p:sp>
      <p:sp>
        <p:nvSpPr>
          <p:cNvPr id="10" name="Dowolny kształt 9"/>
          <p:cNvSpPr/>
          <p:nvPr/>
        </p:nvSpPr>
        <p:spPr>
          <a:xfrm>
            <a:off x="3221170" y="5176000"/>
            <a:ext cx="1064227" cy="629264"/>
          </a:xfrm>
          <a:custGeom>
            <a:avLst/>
            <a:gdLst>
              <a:gd name="connsiteX0" fmla="*/ 0 w 873457"/>
              <a:gd name="connsiteY0" fmla="*/ 0 h 805218"/>
              <a:gd name="connsiteX1" fmla="*/ 109182 w 873457"/>
              <a:gd name="connsiteY1" fmla="*/ 95535 h 805218"/>
              <a:gd name="connsiteX2" fmla="*/ 150126 w 873457"/>
              <a:gd name="connsiteY2" fmla="*/ 136478 h 805218"/>
              <a:gd name="connsiteX3" fmla="*/ 259308 w 873457"/>
              <a:gd name="connsiteY3" fmla="*/ 218364 h 805218"/>
              <a:gd name="connsiteX4" fmla="*/ 300251 w 873457"/>
              <a:gd name="connsiteY4" fmla="*/ 245660 h 805218"/>
              <a:gd name="connsiteX5" fmla="*/ 341194 w 873457"/>
              <a:gd name="connsiteY5" fmla="*/ 286603 h 805218"/>
              <a:gd name="connsiteX6" fmla="*/ 395785 w 873457"/>
              <a:gd name="connsiteY6" fmla="*/ 327547 h 805218"/>
              <a:gd name="connsiteX7" fmla="*/ 436729 w 873457"/>
              <a:gd name="connsiteY7" fmla="*/ 368490 h 805218"/>
              <a:gd name="connsiteX8" fmla="*/ 545911 w 873457"/>
              <a:gd name="connsiteY8" fmla="*/ 450376 h 805218"/>
              <a:gd name="connsiteX9" fmla="*/ 600502 w 873457"/>
              <a:gd name="connsiteY9" fmla="*/ 491320 h 805218"/>
              <a:gd name="connsiteX10" fmla="*/ 696036 w 873457"/>
              <a:gd name="connsiteY10" fmla="*/ 586854 h 805218"/>
              <a:gd name="connsiteX11" fmla="*/ 736979 w 873457"/>
              <a:gd name="connsiteY11" fmla="*/ 627797 h 805218"/>
              <a:gd name="connsiteX12" fmla="*/ 805218 w 873457"/>
              <a:gd name="connsiteY12" fmla="*/ 696036 h 805218"/>
              <a:gd name="connsiteX13" fmla="*/ 859809 w 873457"/>
              <a:gd name="connsiteY13" fmla="*/ 764275 h 805218"/>
              <a:gd name="connsiteX14" fmla="*/ 873457 w 873457"/>
              <a:gd name="connsiteY14" fmla="*/ 805218 h 8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3457" h="805218">
                <a:moveTo>
                  <a:pt x="0" y="0"/>
                </a:moveTo>
                <a:cubicBezTo>
                  <a:pt x="134456" y="134456"/>
                  <a:pt x="-22372" y="-17225"/>
                  <a:pt x="109182" y="95535"/>
                </a:cubicBezTo>
                <a:cubicBezTo>
                  <a:pt x="123836" y="108096"/>
                  <a:pt x="135188" y="124256"/>
                  <a:pt x="150126" y="136478"/>
                </a:cubicBezTo>
                <a:cubicBezTo>
                  <a:pt x="185335" y="165285"/>
                  <a:pt x="221456" y="193129"/>
                  <a:pt x="259308" y="218364"/>
                </a:cubicBezTo>
                <a:cubicBezTo>
                  <a:pt x="272956" y="227463"/>
                  <a:pt x="287650" y="235159"/>
                  <a:pt x="300251" y="245660"/>
                </a:cubicBezTo>
                <a:cubicBezTo>
                  <a:pt x="315078" y="258016"/>
                  <a:pt x="326540" y="274042"/>
                  <a:pt x="341194" y="286603"/>
                </a:cubicBezTo>
                <a:cubicBezTo>
                  <a:pt x="358464" y="301406"/>
                  <a:pt x="378515" y="312744"/>
                  <a:pt x="395785" y="327547"/>
                </a:cubicBezTo>
                <a:cubicBezTo>
                  <a:pt x="410439" y="340108"/>
                  <a:pt x="421791" y="356268"/>
                  <a:pt x="436729" y="368490"/>
                </a:cubicBezTo>
                <a:cubicBezTo>
                  <a:pt x="471938" y="397297"/>
                  <a:pt x="509517" y="423081"/>
                  <a:pt x="545911" y="450376"/>
                </a:cubicBezTo>
                <a:cubicBezTo>
                  <a:pt x="564108" y="464024"/>
                  <a:pt x="584418" y="475236"/>
                  <a:pt x="600502" y="491320"/>
                </a:cubicBezTo>
                <a:lnTo>
                  <a:pt x="696036" y="586854"/>
                </a:lnTo>
                <a:cubicBezTo>
                  <a:pt x="709684" y="600502"/>
                  <a:pt x="726273" y="611738"/>
                  <a:pt x="736979" y="627797"/>
                </a:cubicBezTo>
                <a:cubicBezTo>
                  <a:pt x="773373" y="682389"/>
                  <a:pt x="750627" y="659642"/>
                  <a:pt x="805218" y="696036"/>
                </a:cubicBezTo>
                <a:cubicBezTo>
                  <a:pt x="839523" y="798947"/>
                  <a:pt x="789258" y="676086"/>
                  <a:pt x="859809" y="764275"/>
                </a:cubicBezTo>
                <a:cubicBezTo>
                  <a:pt x="868796" y="775509"/>
                  <a:pt x="873457" y="805218"/>
                  <a:pt x="873457" y="805218"/>
                </a:cubicBezTo>
              </a:path>
            </a:pathLst>
          </a:custGeom>
          <a:noFill/>
          <a:ln w="47625">
            <a:solidFill>
              <a:srgbClr val="FF0000"/>
            </a:solidFill>
            <a:headEnd type="triangl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69250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Nauczajcie </a:t>
            </a:r>
            <a:r>
              <a:rPr lang="mr-IN" dirty="0"/>
              <a:t>…</a:t>
            </a:r>
            <a:r>
              <a:rPr lang="pl-PL" dirty="0"/>
              <a:t>. I BT3 contra BT4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539552" y="256490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Dać skan kolejnych wydań</a:t>
            </a:r>
          </a:p>
        </p:txBody>
      </p:sp>
    </p:spTree>
    <p:extLst>
      <p:ext uri="{BB962C8B-B14F-4D97-AF65-F5344CB8AC3E}">
        <p14:creationId xmlns:p14="http://schemas.microsoft.com/office/powerpoint/2010/main" val="8057784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Czyńcie i uczyńcie w TPNP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539552" y="256490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Dać skan kolejnych 3 kolejnych wydań</a:t>
            </a:r>
          </a:p>
        </p:txBody>
      </p:sp>
    </p:spTree>
    <p:extLst>
      <p:ext uri="{BB962C8B-B14F-4D97-AF65-F5344CB8AC3E}">
        <p14:creationId xmlns:p14="http://schemas.microsoft.com/office/powerpoint/2010/main" val="2873300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pl-PL" sz="3200" dirty="0"/>
              <a:t>Inspiracja #2:</a:t>
            </a:r>
            <a:br>
              <a:rPr lang="pl-PL" sz="3200" dirty="0"/>
            </a:br>
            <a:r>
              <a:rPr lang="pl-PL" sz="3200" dirty="0"/>
              <a:t>	Realność otaczającego mnie świata</a:t>
            </a:r>
            <a:br>
              <a:rPr lang="pl-PL" sz="3200" dirty="0"/>
            </a:br>
            <a:r>
              <a:rPr lang="pl-PL" sz="3200" dirty="0"/>
              <a:t>				wg. schematu Bogdana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0" y="1916832"/>
            <a:ext cx="8229600" cy="4435662"/>
          </a:xfrm>
          <a:ln>
            <a:solidFill>
              <a:schemeClr val="accent1"/>
            </a:solidFill>
          </a:ln>
        </p:spPr>
      </p:pic>
      <p:sp>
        <p:nvSpPr>
          <p:cNvPr id="3" name="PoleTekstowe 2"/>
          <p:cNvSpPr txBox="1"/>
          <p:nvPr/>
        </p:nvSpPr>
        <p:spPr>
          <a:xfrm rot="20118542">
            <a:off x="451406" y="2135090"/>
            <a:ext cx="22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>
                <a:solidFill>
                  <a:srgbClr val="FF0000"/>
                </a:solidFill>
              </a:rPr>
              <a:t>luty </a:t>
            </a:r>
            <a:r>
              <a:rPr lang="pl-PL" sz="2800" b="1" dirty="0">
                <a:solidFill>
                  <a:srgbClr val="FF0000"/>
                </a:solidFill>
              </a:rPr>
              <a:t>’2017</a:t>
            </a:r>
          </a:p>
        </p:txBody>
      </p:sp>
    </p:spTree>
    <p:extLst>
      <p:ext uri="{BB962C8B-B14F-4D97-AF65-F5344CB8AC3E}">
        <p14:creationId xmlns:p14="http://schemas.microsoft.com/office/powerpoint/2010/main" val="2029955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Temat #3</a:t>
            </a:r>
            <a:br>
              <a:rPr lang="pl-PL" dirty="0"/>
            </a:br>
            <a:r>
              <a:rPr lang="pl-PL" b="1" dirty="0"/>
              <a:t>Normalna ścieżka</a:t>
            </a:r>
          </a:p>
        </p:txBody>
      </p:sp>
      <p:sp>
        <p:nvSpPr>
          <p:cNvPr id="5" name="PoleTekstowe 4"/>
          <p:cNvSpPr txBox="1"/>
          <p:nvPr/>
        </p:nvSpPr>
        <p:spPr>
          <a:xfrm>
            <a:off x="4427984" y="4437112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Pan powiedział do uczniów:</a:t>
            </a:r>
            <a:br>
              <a:rPr lang="pl-PL" i="1" dirty="0"/>
            </a:br>
            <a:r>
              <a:rPr lang="pl-PL" i="1" dirty="0"/>
              <a:t>Uczyńcie uczniami (</a:t>
            </a:r>
            <a:r>
              <a:rPr lang="mr-IN" i="1" dirty="0"/>
              <a:t>…</a:t>
            </a:r>
            <a:r>
              <a:rPr lang="pl-PL" i="1" dirty="0"/>
              <a:t>) idąc, chrzcząc (...)</a:t>
            </a:r>
            <a:br>
              <a:rPr lang="pl-PL" i="1" dirty="0"/>
            </a:br>
            <a:r>
              <a:rPr lang="pl-PL" i="1" dirty="0"/>
              <a:t>i ucząc ich przestrzegać (zachowywać) wszystko to co wam przykazałem.</a:t>
            </a:r>
          </a:p>
          <a:p>
            <a:r>
              <a:rPr lang="pl-PL" i="1" dirty="0"/>
              <a:t>			(Mt 28:19n)</a:t>
            </a:r>
          </a:p>
        </p:txBody>
      </p:sp>
    </p:spTree>
    <p:extLst>
      <p:ext uri="{BB962C8B-B14F-4D97-AF65-F5344CB8AC3E}">
        <p14:creationId xmlns:p14="http://schemas.microsoft.com/office/powerpoint/2010/main" val="13797055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i="1" dirty="0"/>
              <a:t>W miejsce Chrystusa błagamy:</a:t>
            </a:r>
            <a:br>
              <a:rPr lang="pl-PL" i="1" dirty="0"/>
            </a:br>
            <a:r>
              <a:rPr lang="pl-PL" i="1" dirty="0"/>
              <a:t>Pojednajcie się z Bogiem!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zaokrąglony 10"/>
          <p:cNvSpPr/>
          <p:nvPr/>
        </p:nvSpPr>
        <p:spPr>
          <a:xfrm>
            <a:off x="6876256" y="4196356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Uczniowie Jezusa</a:t>
            </a:r>
          </a:p>
        </p:txBody>
      </p:sp>
      <p:sp>
        <p:nvSpPr>
          <p:cNvPr id="23" name="Łuk 22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211963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Łuk 2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Łuk 24"/>
          <p:cNvSpPr/>
          <p:nvPr/>
        </p:nvSpPr>
        <p:spPr>
          <a:xfrm rot="21356738">
            <a:off x="2987824" y="4015760"/>
            <a:ext cx="4668422" cy="1626503"/>
          </a:xfrm>
          <a:prstGeom prst="arc">
            <a:avLst>
              <a:gd name="adj1" fmla="val 10821162"/>
              <a:gd name="adj2" fmla="val 2099565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Łuk 25"/>
          <p:cNvSpPr/>
          <p:nvPr/>
        </p:nvSpPr>
        <p:spPr>
          <a:xfrm rot="21356738">
            <a:off x="2732240" y="4879856"/>
            <a:ext cx="4668422" cy="1626503"/>
          </a:xfrm>
          <a:prstGeom prst="arc">
            <a:avLst>
              <a:gd name="adj1" fmla="val 12129183"/>
              <a:gd name="adj2" fmla="val 2087024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394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A jak już się pojednają?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zaokrąglony 10"/>
          <p:cNvSpPr/>
          <p:nvPr/>
        </p:nvSpPr>
        <p:spPr>
          <a:xfrm>
            <a:off x="6876256" y="4196356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Uczniowie Jezusa</a:t>
            </a:r>
          </a:p>
        </p:txBody>
      </p:sp>
      <p:sp>
        <p:nvSpPr>
          <p:cNvPr id="23" name="Łuk 22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211963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Łuk 2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Strzałka w prawo 27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Strzałka w prawo 28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prawo 29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Łuk 25"/>
          <p:cNvSpPr/>
          <p:nvPr/>
        </p:nvSpPr>
        <p:spPr>
          <a:xfrm rot="21356738">
            <a:off x="2732240" y="4879856"/>
            <a:ext cx="4668422" cy="1626503"/>
          </a:xfrm>
          <a:prstGeom prst="arc">
            <a:avLst>
              <a:gd name="adj1" fmla="val 12129183"/>
              <a:gd name="adj2" fmla="val 2087024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5" name="Łuk 24"/>
          <p:cNvSpPr/>
          <p:nvPr/>
        </p:nvSpPr>
        <p:spPr>
          <a:xfrm rot="21356738">
            <a:off x="2987824" y="4015760"/>
            <a:ext cx="4668422" cy="1626503"/>
          </a:xfrm>
          <a:prstGeom prst="arc">
            <a:avLst>
              <a:gd name="adj1" fmla="val 10821162"/>
              <a:gd name="adj2" fmla="val 2099565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21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A jak już się pojednają?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Zmiana natury człowieka </a:t>
            </a:r>
            <a:r>
              <a:rPr lang="mr-IN" dirty="0"/>
              <a:t>–</a:t>
            </a:r>
            <a:r>
              <a:rPr lang="pl-PL" dirty="0"/>
              <a:t> 3 pojęcia:</a:t>
            </a:r>
          </a:p>
          <a:p>
            <a:pPr lvl="1"/>
            <a:r>
              <a:rPr lang="pl-PL" dirty="0"/>
              <a:t>Nowe narodzenie</a:t>
            </a:r>
          </a:p>
          <a:p>
            <a:pPr lvl="1"/>
            <a:r>
              <a:rPr lang="pl-PL" dirty="0"/>
              <a:t>Ożywienie</a:t>
            </a:r>
          </a:p>
          <a:p>
            <a:pPr lvl="1"/>
            <a:r>
              <a:rPr lang="pl-PL" dirty="0"/>
              <a:t>Nowe stworzenie</a:t>
            </a:r>
          </a:p>
          <a:p>
            <a:r>
              <a:rPr lang="pl-PL" dirty="0"/>
              <a:t>Na potrzeby tego materiału: niemowlaki</a:t>
            </a:r>
          </a:p>
          <a:p>
            <a:pPr lvl="1"/>
            <a:r>
              <a:rPr lang="mr-IN" dirty="0"/>
              <a:t>…</a:t>
            </a:r>
            <a:r>
              <a:rPr lang="pl-PL" dirty="0"/>
              <a:t>.</a:t>
            </a:r>
          </a:p>
          <a:p>
            <a:r>
              <a:rPr lang="pl-PL" dirty="0"/>
              <a:t>I co dalej?</a:t>
            </a:r>
          </a:p>
        </p:txBody>
      </p:sp>
    </p:spTree>
    <p:extLst>
      <p:ext uri="{BB962C8B-B14F-4D97-AF65-F5344CB8AC3E}">
        <p14:creationId xmlns:p14="http://schemas.microsoft.com/office/powerpoint/2010/main" val="909752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Nowonarodzone ludzie</a:t>
            </a:r>
            <a:br>
              <a:rPr lang="pl-PL" dirty="0"/>
            </a:br>
            <a:r>
              <a:rPr lang="pl-PL" dirty="0"/>
              <a:t>to </a:t>
            </a:r>
            <a:r>
              <a:rPr lang="pl-PL" b="1" i="1" dirty="0"/>
              <a:t>niemowlaki w Chrystusie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4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659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Niemowlaki, a potem dzieci </a:t>
            </a:r>
            <a:r>
              <a:rPr lang="mr-IN" dirty="0"/>
              <a:t>…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437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Niemowlaki rosną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O konieczności tego procesu</a:t>
            </a:r>
          </a:p>
          <a:p>
            <a:r>
              <a:rPr lang="pl-PL" dirty="0"/>
              <a:t>O normalności</a:t>
            </a:r>
          </a:p>
          <a:p>
            <a:r>
              <a:rPr lang="pl-PL" dirty="0"/>
              <a:t>O celu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O problemach - niemowlaki rosną albo nie</a:t>
            </a:r>
            <a:br>
              <a:rPr lang="pl-PL" dirty="0"/>
            </a:br>
            <a:r>
              <a:rPr lang="pl-PL" dirty="0"/>
              <a:t>--&gt; </a:t>
            </a:r>
            <a:r>
              <a:rPr lang="pl-PL" b="1" i="1" dirty="0"/>
              <a:t>Temat #2.3 - Problematyczna ścieżka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8682820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Pierwszy uczynek </a:t>
            </a:r>
            <a:r>
              <a:rPr lang="mr-IN" dirty="0"/>
              <a:t>–</a:t>
            </a:r>
            <a:r>
              <a:rPr lang="pl-PL" dirty="0"/>
              <a:t> wyznanie wiary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29" name="PoleTekstowe 28"/>
          <p:cNvSpPr txBox="1"/>
          <p:nvPr/>
        </p:nvSpPr>
        <p:spPr>
          <a:xfrm>
            <a:off x="5187967" y="2888567"/>
            <a:ext cx="3146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rgbClr val="C00000"/>
                </a:solidFill>
              </a:rPr>
              <a:t>Kto ustami wyzna, że Jezus jest Panem zbawiony będzie</a:t>
            </a:r>
            <a:r>
              <a:rPr lang="mr-IN" i="1" dirty="0">
                <a:solidFill>
                  <a:srgbClr val="C00000"/>
                </a:solidFill>
              </a:rPr>
              <a:t>…</a:t>
            </a:r>
            <a:r>
              <a:rPr lang="pl-PL" i="1" dirty="0">
                <a:solidFill>
                  <a:srgbClr val="C00000"/>
                </a:solidFill>
              </a:rPr>
              <a:t>.</a:t>
            </a:r>
            <a:br>
              <a:rPr lang="pl-PL" i="1" dirty="0">
                <a:solidFill>
                  <a:srgbClr val="C00000"/>
                </a:solidFill>
              </a:rPr>
            </a:br>
            <a:r>
              <a:rPr lang="pl-PL" i="1" dirty="0">
                <a:solidFill>
                  <a:srgbClr val="C00000"/>
                </a:solidFill>
              </a:rPr>
              <a:t>		</a:t>
            </a:r>
            <a:r>
              <a:rPr lang="pl-PL" i="1" dirty="0" err="1">
                <a:solidFill>
                  <a:srgbClr val="C00000"/>
                </a:solidFill>
              </a:rPr>
              <a:t>Rz</a:t>
            </a:r>
            <a:r>
              <a:rPr lang="pl-PL" i="1" dirty="0">
                <a:solidFill>
                  <a:srgbClr val="C00000"/>
                </a:solidFill>
              </a:rPr>
              <a:t> 10:9</a:t>
            </a:r>
          </a:p>
        </p:txBody>
      </p:sp>
      <p:cxnSp>
        <p:nvCxnSpPr>
          <p:cNvPr id="30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oleTekstowe 27"/>
          <p:cNvSpPr txBox="1"/>
          <p:nvPr/>
        </p:nvSpPr>
        <p:spPr>
          <a:xfrm>
            <a:off x="5364088" y="5013176"/>
            <a:ext cx="3146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i="1">
                <a:solidFill>
                  <a:srgbClr val="002060"/>
                </a:solidFill>
              </a:defRPr>
            </a:lvl1pPr>
          </a:lstStyle>
          <a:p>
            <a:r>
              <a:rPr lang="pl-PL" dirty="0">
                <a:solidFill>
                  <a:srgbClr val="C00000"/>
                </a:solidFill>
              </a:rPr>
              <a:t>Nikt też nie może powiedzieć, że Jezus jest Panem, jak tylko przez Ducha Świętego.</a:t>
            </a:r>
          </a:p>
          <a:p>
            <a:pPr algn="r"/>
            <a:r>
              <a:rPr lang="pl-PL" dirty="0">
                <a:solidFill>
                  <a:srgbClr val="C00000"/>
                </a:solidFill>
              </a:rPr>
              <a:t> 1Kor 12:3b </a:t>
            </a:r>
            <a:r>
              <a:rPr lang="pl-PL" dirty="0" err="1">
                <a:solidFill>
                  <a:srgbClr val="C00000"/>
                </a:solidFill>
              </a:rPr>
              <a:t>ubg</a:t>
            </a:r>
            <a:endParaRPr lang="pl-P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19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Chrzest jako (1), (2), (3), </a:t>
            </a:r>
            <a:r>
              <a:rPr lang="mr-IN" dirty="0"/>
              <a:t>…</a:t>
            </a:r>
            <a:r>
              <a:rPr lang="pl-PL" dirty="0"/>
              <a:t>.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5724128" y="3573016"/>
            <a:ext cx="0" cy="257618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Tekstowe 2"/>
          <p:cNvSpPr txBox="1"/>
          <p:nvPr/>
        </p:nvSpPr>
        <p:spPr>
          <a:xfrm>
            <a:off x="5724128" y="4797152"/>
            <a:ext cx="31465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rgbClr val="C00000"/>
                </a:solidFill>
              </a:rPr>
              <a:t>Kto uwierzy i przyjmie chrzest, będzie zbawiony,</a:t>
            </a:r>
            <a:br>
              <a:rPr lang="pl-PL" i="1" dirty="0">
                <a:solidFill>
                  <a:srgbClr val="C00000"/>
                </a:solidFill>
              </a:rPr>
            </a:br>
            <a:r>
              <a:rPr lang="pl-PL" i="1" dirty="0">
                <a:solidFill>
                  <a:srgbClr val="C00000"/>
                </a:solidFill>
              </a:rPr>
              <a:t>a kto nie uwierzy, będzie potępiony.</a:t>
            </a:r>
          </a:p>
          <a:p>
            <a:r>
              <a:rPr lang="pl-PL" i="1" dirty="0">
                <a:solidFill>
                  <a:srgbClr val="C00000"/>
                </a:solidFill>
              </a:rPr>
              <a:t>	</a:t>
            </a:r>
            <a:r>
              <a:rPr lang="pl-PL" i="1" dirty="0" err="1">
                <a:solidFill>
                  <a:srgbClr val="C00000"/>
                </a:solidFill>
              </a:rPr>
              <a:t>Mk</a:t>
            </a:r>
            <a:r>
              <a:rPr lang="pl-PL" i="1" dirty="0">
                <a:solidFill>
                  <a:srgbClr val="C00000"/>
                </a:solidFill>
              </a:rPr>
              <a:t> 16:16</a:t>
            </a:r>
          </a:p>
        </p:txBody>
      </p:sp>
      <p:cxnSp>
        <p:nvCxnSpPr>
          <p:cNvPr id="30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7865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 err="1"/>
              <a:t>Odreligijnienie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5724128" y="3573016"/>
            <a:ext cx="0" cy="257618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Tekstowe 2"/>
          <p:cNvSpPr txBox="1"/>
          <p:nvPr/>
        </p:nvSpPr>
        <p:spPr>
          <a:xfrm>
            <a:off x="5724128" y="4797152"/>
            <a:ext cx="314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i="1" dirty="0">
                <a:solidFill>
                  <a:srgbClr val="C00000"/>
                </a:solidFill>
              </a:rPr>
              <a:t>……</a:t>
            </a:r>
            <a:r>
              <a:rPr lang="pl-PL" i="1" dirty="0">
                <a:solidFill>
                  <a:srgbClr val="C00000"/>
                </a:solidFill>
              </a:rPr>
              <a:t>.. Wiara a nie religia</a:t>
            </a:r>
          </a:p>
        </p:txBody>
      </p:sp>
      <p:cxnSp>
        <p:nvCxnSpPr>
          <p:cNvPr id="30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Tekstowe 3"/>
          <p:cNvSpPr txBox="1"/>
          <p:nvPr/>
        </p:nvSpPr>
        <p:spPr>
          <a:xfrm>
            <a:off x="5076056" y="11663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Luter: </a:t>
            </a:r>
            <a:r>
              <a:rPr lang="pl-PL" i="1" dirty="0"/>
              <a:t>nauczcie się żyć bez rekwizytów!</a:t>
            </a:r>
          </a:p>
        </p:txBody>
      </p:sp>
    </p:spTree>
    <p:extLst>
      <p:ext uri="{BB962C8B-B14F-4D97-AF65-F5344CB8AC3E}">
        <p14:creationId xmlns:p14="http://schemas.microsoft.com/office/powerpoint/2010/main" val="2109138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sz="3600" dirty="0"/>
              <a:t>Jesień 2017 - potrzeba i zadanie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Moja potrzeba: </a:t>
            </a:r>
            <a:br>
              <a:rPr lang="pl-PL" dirty="0"/>
            </a:br>
            <a:r>
              <a:rPr lang="pl-PL" dirty="0"/>
              <a:t>	Brakuje mi modelu </a:t>
            </a:r>
            <a:br>
              <a:rPr lang="pl-PL" dirty="0"/>
            </a:br>
            <a:r>
              <a:rPr lang="pl-PL" dirty="0"/>
              <a:t>		środowiska, w którym działam.</a:t>
            </a:r>
          </a:p>
          <a:p>
            <a:endParaRPr lang="pl-PL" dirty="0"/>
          </a:p>
          <a:p>
            <a:r>
              <a:rPr lang="pl-PL" dirty="0"/>
              <a:t>Moje zadanie: </a:t>
            </a:r>
            <a:br>
              <a:rPr lang="pl-PL" dirty="0"/>
            </a:br>
            <a:r>
              <a:rPr lang="pl-PL" dirty="0"/>
              <a:t>	Przemyśleć problem.</a:t>
            </a:r>
          </a:p>
          <a:p>
            <a:pPr lvl="1"/>
            <a:endParaRPr lang="pl-PL" dirty="0"/>
          </a:p>
          <a:p>
            <a:r>
              <a:rPr lang="pl-PL" dirty="0"/>
              <a:t>Moja odpowiedź: </a:t>
            </a:r>
            <a:br>
              <a:rPr lang="pl-PL" dirty="0"/>
            </a:br>
            <a:r>
              <a:rPr lang="pl-PL" dirty="0"/>
              <a:t>	„</a:t>
            </a:r>
            <a:r>
              <a:rPr lang="pl-PL" i="1" dirty="0"/>
              <a:t>Morfologia chrześcijaństwa </a:t>
            </a:r>
            <a:br>
              <a:rPr lang="pl-PL" i="1" dirty="0"/>
            </a:br>
            <a:r>
              <a:rPr lang="pl-PL" i="1" dirty="0"/>
              <a:t>				w przestrzeni 2D</a:t>
            </a:r>
            <a:r>
              <a:rPr lang="pl-PL" dirty="0"/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7121393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Uporządkowanie myśli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5724128" y="3573016"/>
            <a:ext cx="0" cy="257618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Tekstowe 2"/>
          <p:cNvSpPr txBox="1"/>
          <p:nvPr/>
        </p:nvSpPr>
        <p:spPr>
          <a:xfrm>
            <a:off x="5724128" y="4797152"/>
            <a:ext cx="31465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1P1.13 Dlatego uporządkujcie swe myśli …</a:t>
            </a:r>
          </a:p>
          <a:p>
            <a:endParaRPr lang="pl-PL" dirty="0">
              <a:solidFill>
                <a:srgbClr val="C00000"/>
              </a:solidFill>
            </a:endParaRPr>
          </a:p>
          <a:p>
            <a:r>
              <a:rPr lang="pl-PL" dirty="0" err="1">
                <a:solidFill>
                  <a:srgbClr val="C00000"/>
                </a:solidFill>
              </a:rPr>
              <a:t>Rz</a:t>
            </a:r>
            <a:r>
              <a:rPr lang="pl-PL" dirty="0">
                <a:solidFill>
                  <a:srgbClr val="C00000"/>
                </a:solidFill>
              </a:rPr>
              <a:t> 12:2 … lecz przemieniajcie się w myśleniu abyście …</a:t>
            </a:r>
          </a:p>
          <a:p>
            <a:endParaRPr lang="pl-PL" i="1" dirty="0">
              <a:solidFill>
                <a:srgbClr val="C00000"/>
              </a:solidFill>
            </a:endParaRPr>
          </a:p>
          <a:p>
            <a:endParaRPr lang="pl-PL" i="1" dirty="0">
              <a:solidFill>
                <a:srgbClr val="C00000"/>
              </a:solidFill>
            </a:endParaRPr>
          </a:p>
        </p:txBody>
      </p:sp>
      <p:cxnSp>
        <p:nvCxnSpPr>
          <p:cNvPr id="30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6194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Uporządkowanie myśli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pl-PL" b="1" dirty="0"/>
              <a:t>1P - cały list dziś przeczytałem - Do morfologii </a:t>
            </a:r>
            <a:r>
              <a:rPr lang="mr-IN" b="1" dirty="0"/>
              <a:t>–</a:t>
            </a:r>
            <a:r>
              <a:rPr lang="pl-PL" b="1" dirty="0"/>
              <a:t> pokazać postęp, rozwój w tym liście </a:t>
            </a:r>
            <a:r>
              <a:rPr lang="mr-IN" b="1" dirty="0"/>
              <a:t>–</a:t>
            </a:r>
            <a:r>
              <a:rPr lang="pl-PL" b="1" dirty="0"/>
              <a:t> no i zadanie, przeczytać cały, wypisać polecenia.</a:t>
            </a:r>
            <a:br>
              <a:rPr lang="pl-PL" b="1" dirty="0"/>
            </a:br>
            <a:endParaRPr lang="pl-PL" b="1" dirty="0"/>
          </a:p>
          <a:p>
            <a:r>
              <a:rPr lang="pl-PL" dirty="0"/>
              <a:t>„1.13 Dlatego </a:t>
            </a:r>
            <a:r>
              <a:rPr lang="pl-PL" b="1" u="sng" dirty="0"/>
              <a:t>uporządkujcie swe myśli</a:t>
            </a:r>
            <a:r>
              <a:rPr lang="pl-PL" dirty="0"/>
              <a:t>! Jako ludzie trzeźwi całą swą nadzieję ulokujcie w łasce, której czas nastał dla was wraz z objawieniem się Jezusa Chrystusa. 1.14 Wzorem posłusznych dzieci skończcie z zaspokajaniem swoich dawnych żądz. Należą one do okresu waszej nieświadomości.”</a:t>
            </a:r>
          </a:p>
          <a:p>
            <a:endParaRPr lang="pl-PL" dirty="0"/>
          </a:p>
          <a:p>
            <a:r>
              <a:rPr lang="pl-PL" dirty="0"/>
              <a:t>I potem </a:t>
            </a:r>
            <a:r>
              <a:rPr lang="pl-PL" dirty="0" err="1"/>
              <a:t>ćzlowiek</a:t>
            </a:r>
            <a:r>
              <a:rPr lang="pl-PL" dirty="0"/>
              <a:t> duchowy to....</a:t>
            </a:r>
          </a:p>
          <a:p>
            <a:r>
              <a:rPr lang="pl-PL" dirty="0"/>
              <a:t>„Kochani, zachęcam was, abyście jako uchodźcy, jako ludzie nietutejsi, </a:t>
            </a:r>
            <a:r>
              <a:rPr lang="pl-PL" b="1" dirty="0"/>
              <a:t>rezygnowali</a:t>
            </a:r>
            <a:r>
              <a:rPr lang="pl-PL" dirty="0"/>
              <a:t> z żądz ciała, które walczą przeciwko duszy.</a:t>
            </a:r>
          </a:p>
          <a:p>
            <a:endParaRPr lang="pl-PL" dirty="0"/>
          </a:p>
          <a:p>
            <a:r>
              <a:rPr lang="pl-PL" dirty="0" err="1"/>
              <a:t>C.d</a:t>
            </a:r>
            <a:r>
              <a:rPr lang="pl-PL" dirty="0"/>
              <a:t> dojrzałości....</a:t>
            </a:r>
          </a:p>
          <a:p>
            <a:r>
              <a:rPr lang="pl-PL" dirty="0"/>
              <a:t>„Dlatego niech również ci, którzy </a:t>
            </a:r>
            <a:r>
              <a:rPr lang="pl-PL" b="1" dirty="0"/>
              <a:t>cierpią</a:t>
            </a:r>
            <a:r>
              <a:rPr lang="pl-PL" dirty="0"/>
              <a:t> zgodnie z Bożą wolą, powierzają swoje dusze wiernemu Stwórcy i nie ustają w czynieniu dobra.”</a:t>
            </a:r>
          </a:p>
          <a:p>
            <a:r>
              <a:rPr lang="pl-PL" dirty="0"/>
              <a:t>I dale dojrzałość</a:t>
            </a:r>
          </a:p>
          <a:p>
            <a:r>
              <a:rPr lang="pl-PL" dirty="0"/>
              <a:t>„Tych zatem[14] pośród was, którzy </a:t>
            </a:r>
            <a:r>
              <a:rPr lang="pl-PL" b="1" u="sng" dirty="0"/>
              <a:t>pełnią funkcję starszych</a:t>
            </a:r>
            <a:r>
              <a:rPr lang="pl-PL" dirty="0"/>
              <a:t>”</a:t>
            </a:r>
          </a:p>
          <a:p>
            <a:endParaRPr lang="pl-PL" dirty="0"/>
          </a:p>
          <a:p>
            <a:r>
              <a:rPr lang="pl-PL" dirty="0"/>
              <a:t>Szczyty dojrzałości</a:t>
            </a:r>
          </a:p>
          <a:p>
            <a:r>
              <a:rPr lang="pl-PL" dirty="0"/>
              <a:t>„Uniżcie się więc pod mocną ręką Boga, aby was wywyższył w swoim czasie.”</a:t>
            </a:r>
          </a:p>
          <a:p>
            <a:r>
              <a:rPr lang="pl-PL" dirty="0"/>
              <a:t>A troski przerzucie na niego.</a:t>
            </a:r>
          </a:p>
        </p:txBody>
      </p:sp>
    </p:spTree>
    <p:extLst>
      <p:ext uri="{BB962C8B-B14F-4D97-AF65-F5344CB8AC3E}">
        <p14:creationId xmlns:p14="http://schemas.microsoft.com/office/powerpoint/2010/main" val="9021983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55E14B-294C-EE4A-A28E-AFD6F1D16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Dalszy rozwój, wzrost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65C8AE-6143-0141-9AC5-3A5A1BB94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i="1" dirty="0"/>
              <a:t>Bracia! Nie stawajcie się dziećmi w myśleniu, </a:t>
            </a:r>
          </a:p>
          <a:p>
            <a:pPr marL="0" indent="0">
              <a:buNone/>
            </a:pPr>
            <a:r>
              <a:rPr lang="pl-PL" i="1" dirty="0"/>
              <a:t>ale bądźcie niemowlętami w tym co złe; </a:t>
            </a:r>
          </a:p>
          <a:p>
            <a:pPr marL="0" indent="0">
              <a:buNone/>
            </a:pPr>
            <a:r>
              <a:rPr lang="pl-PL" i="1" dirty="0"/>
              <a:t>a w myśleniu stawajcie się dojrzali.</a:t>
            </a:r>
          </a:p>
          <a:p>
            <a:pPr marL="0" indent="0">
              <a:buNone/>
            </a:pPr>
            <a:r>
              <a:rPr lang="pl-PL" i="1" dirty="0"/>
              <a:t>(1Kor 14:20 </a:t>
            </a:r>
            <a:r>
              <a:rPr lang="pl-PL" i="1" dirty="0" err="1"/>
              <a:t>tpnt</a:t>
            </a:r>
            <a:r>
              <a:rPr lang="pl-PL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96180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Sługa czy przyjaciel?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5282641" y="4811668"/>
            <a:ext cx="3454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i="1" dirty="0">
                <a:solidFill>
                  <a:srgbClr val="C00000"/>
                </a:solidFill>
              </a:rPr>
              <a:t>Pan Jezus powiedział:</a:t>
            </a:r>
            <a:br>
              <a:rPr lang="pl-PL" sz="1600" i="1" dirty="0">
                <a:solidFill>
                  <a:srgbClr val="C00000"/>
                </a:solidFill>
              </a:rPr>
            </a:br>
            <a:r>
              <a:rPr lang="pl-PL" sz="1600" i="1" dirty="0">
                <a:solidFill>
                  <a:srgbClr val="C00000"/>
                </a:solidFill>
              </a:rPr>
              <a:t>Już dłużej nie nazywam was sługami, bo sługa nie wie, co czyni jego pan, lecz nazwałem was przyjaciółmi, bo wszystko, co usłyszałem od mojego Ojca, wam oznajmiłem.  J 15:15</a:t>
            </a:r>
          </a:p>
        </p:txBody>
      </p:sp>
      <p:cxnSp>
        <p:nvCxnSpPr>
          <p:cNvPr id="30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7192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Złożenie ciała na ofiarę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6876256" y="4196357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Tekstowe 2"/>
          <p:cNvSpPr txBox="1"/>
          <p:nvPr/>
        </p:nvSpPr>
        <p:spPr>
          <a:xfrm>
            <a:off x="5148064" y="5157192"/>
            <a:ext cx="35404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i="1">
                <a:solidFill>
                  <a:srgbClr val="002060"/>
                </a:solidFill>
              </a:defRPr>
            </a:lvl1pPr>
          </a:lstStyle>
          <a:p>
            <a:r>
              <a:rPr lang="pl-PL" dirty="0">
                <a:solidFill>
                  <a:srgbClr val="C00000"/>
                </a:solidFill>
              </a:rPr>
              <a:t>Wzywam was tedy bracia abyście ciała swoje oddali na ofiarę żywą, świętą, Bogu przyjemną jako wyraz waszej rozumnej służby.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		</a:t>
            </a:r>
            <a:r>
              <a:rPr lang="pl-PL" dirty="0" err="1">
                <a:solidFill>
                  <a:srgbClr val="C00000"/>
                </a:solidFill>
              </a:rPr>
              <a:t>Rz</a:t>
            </a:r>
            <a:r>
              <a:rPr lang="pl-PL" dirty="0">
                <a:solidFill>
                  <a:srgbClr val="C00000"/>
                </a:solidFill>
              </a:rPr>
              <a:t> 12:1</a:t>
            </a:r>
          </a:p>
        </p:txBody>
      </p:sp>
      <p:cxnSp>
        <p:nvCxnSpPr>
          <p:cNvPr id="25" name="Łącznik prostoliniowy 6"/>
          <p:cNvCxnSpPr/>
          <p:nvPr/>
        </p:nvCxnSpPr>
        <p:spPr>
          <a:xfrm flipV="1">
            <a:off x="6588224" y="3933056"/>
            <a:ext cx="0" cy="133177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32" name="Łącznik prostoliniowy 6"/>
          <p:cNvCxnSpPr/>
          <p:nvPr/>
        </p:nvCxnSpPr>
        <p:spPr>
          <a:xfrm flipV="1">
            <a:off x="5724128" y="3573016"/>
            <a:ext cx="0" cy="257618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5529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Cel - dojrzałość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6876256" y="4196356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Uczniowie Jezusa</a:t>
            </a:r>
          </a:p>
        </p:txBody>
      </p:sp>
      <p:sp>
        <p:nvSpPr>
          <p:cNvPr id="31" name="Prostokąt zaokrąglony 10"/>
          <p:cNvSpPr/>
          <p:nvPr/>
        </p:nvSpPr>
        <p:spPr>
          <a:xfrm>
            <a:off x="5472603" y="4273935"/>
            <a:ext cx="1122428" cy="739241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5724128" y="3573016"/>
            <a:ext cx="0" cy="257618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oliniowy 6"/>
          <p:cNvCxnSpPr/>
          <p:nvPr/>
        </p:nvCxnSpPr>
        <p:spPr>
          <a:xfrm flipV="1">
            <a:off x="6588224" y="3933056"/>
            <a:ext cx="0" cy="133177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8522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Kroki wiary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Niewiara -&gt; wiara</a:t>
            </a:r>
          </a:p>
          <a:p>
            <a:r>
              <a:rPr lang="pl-PL" dirty="0"/>
              <a:t>Decyzja i wyznanie: Jezus jest panem</a:t>
            </a:r>
          </a:p>
          <a:p>
            <a:r>
              <a:rPr lang="pl-PL" i="1" dirty="0" err="1"/>
              <a:t>Dulos</a:t>
            </a:r>
            <a:r>
              <a:rPr lang="pl-PL" i="1" dirty="0"/>
              <a:t> </a:t>
            </a:r>
          </a:p>
          <a:p>
            <a:pPr lvl="1"/>
            <a:r>
              <a:rPr lang="pl-PL" dirty="0"/>
              <a:t>Paweł, </a:t>
            </a:r>
            <a:r>
              <a:rPr lang="pl-PL" b="1" u="sng" dirty="0"/>
              <a:t>sługa</a:t>
            </a:r>
            <a:r>
              <a:rPr lang="pl-PL" dirty="0"/>
              <a:t> Chrystusa Jezusa (</a:t>
            </a:r>
            <a:r>
              <a:rPr lang="pl-PL" dirty="0" err="1"/>
              <a:t>Rz</a:t>
            </a:r>
            <a:r>
              <a:rPr lang="pl-PL" dirty="0"/>
              <a:t> 1:1)</a:t>
            </a:r>
          </a:p>
          <a:p>
            <a:pPr lvl="1"/>
            <a:r>
              <a:rPr lang="pl-PL" dirty="0"/>
              <a:t>Objawienie pochodzące od Jezusa Chrystusa, które otrzymał On od Boga, aby następnie ukazać swoim </a:t>
            </a:r>
            <a:r>
              <a:rPr lang="pl-PL" b="1" u="sng" dirty="0"/>
              <a:t>sługom</a:t>
            </a:r>
            <a:r>
              <a:rPr lang="pl-PL" dirty="0"/>
              <a:t> to, co wkrótce musi się stać. To właśnie, za pośrednictwem swego anioła, przekazał On dalej swemu </a:t>
            </a:r>
            <a:r>
              <a:rPr lang="pl-PL" b="1" u="sng" dirty="0"/>
              <a:t>słudze</a:t>
            </a:r>
            <a:r>
              <a:rPr lang="pl-PL" dirty="0"/>
              <a:t> Janowi. (Ap1:1)</a:t>
            </a:r>
          </a:p>
          <a:p>
            <a:r>
              <a:rPr lang="pl-PL" dirty="0"/>
              <a:t>Chrzest (i pułapki)</a:t>
            </a:r>
          </a:p>
          <a:p>
            <a:r>
              <a:rPr lang="pl-PL" dirty="0"/>
              <a:t>Jezus jest PANEM (</a:t>
            </a:r>
            <a:r>
              <a:rPr lang="pl-PL" dirty="0" err="1"/>
              <a:t>Rz</a:t>
            </a:r>
            <a:r>
              <a:rPr lang="pl-PL" dirty="0"/>
              <a:t> 12:1)</a:t>
            </a:r>
          </a:p>
        </p:txBody>
      </p:sp>
    </p:spTree>
    <p:extLst>
      <p:ext uri="{BB962C8B-B14F-4D97-AF65-F5344CB8AC3E}">
        <p14:creationId xmlns:p14="http://schemas.microsoft.com/office/powerpoint/2010/main" val="17667902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Pułapki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/>
              <a:t>Przyjęcie </a:t>
            </a:r>
            <a:r>
              <a:rPr lang="pl-PL" i="1" dirty="0" err="1"/>
              <a:t>Innego_Jezusa</a:t>
            </a:r>
            <a:r>
              <a:rPr lang="pl-PL" dirty="0"/>
              <a:t> (nawróć się i przestań palić węglem)</a:t>
            </a:r>
          </a:p>
          <a:p>
            <a:r>
              <a:rPr lang="pl-PL" dirty="0"/>
              <a:t>„</a:t>
            </a:r>
            <a:r>
              <a:rPr lang="pl-PL" i="1" dirty="0"/>
              <a:t>Jezus jest panem</a:t>
            </a:r>
            <a:r>
              <a:rPr lang="pl-PL" dirty="0"/>
              <a:t>” jako zaczarowana formułka wypowiadana pod wpływem emocji.</a:t>
            </a:r>
          </a:p>
          <a:p>
            <a:r>
              <a:rPr lang="pl-PL" dirty="0"/>
              <a:t>Chrzest</a:t>
            </a:r>
          </a:p>
          <a:p>
            <a:pPr lvl="1"/>
            <a:r>
              <a:rPr lang="pl-PL" dirty="0"/>
              <a:t>Odcięcie ze swoimi zaletami i wadami</a:t>
            </a:r>
          </a:p>
          <a:p>
            <a:pPr lvl="1"/>
            <a:r>
              <a:rPr lang="pl-PL" dirty="0"/>
              <a:t>Chrzest w co? Dyskusja: w wodzie, w imieniu, w śmierci</a:t>
            </a:r>
            <a:r>
              <a:rPr lang="mr-IN" dirty="0"/>
              <a:t>…</a:t>
            </a:r>
            <a:r>
              <a:rPr lang="pl-PL" dirty="0"/>
              <a:t>. Teologia i jej szaleństwa</a:t>
            </a:r>
          </a:p>
          <a:p>
            <a:r>
              <a:rPr lang="pl-PL" dirty="0"/>
              <a:t>Łamanie chleba</a:t>
            </a:r>
          </a:p>
          <a:p>
            <a:pPr lvl="1"/>
            <a:r>
              <a:rPr lang="pl-PL" dirty="0"/>
              <a:t>Błędne rozpoznawanie Ciała Pańskiego</a:t>
            </a:r>
          </a:p>
          <a:p>
            <a:pPr lvl="2"/>
            <a:r>
              <a:rPr lang="pl-PL" dirty="0"/>
              <a:t>Brak odcięcia od bluźnierczego kultu R-K</a:t>
            </a:r>
          </a:p>
          <a:p>
            <a:pPr lvl="2"/>
            <a:r>
              <a:rPr lang="pl-PL" dirty="0"/>
              <a:t>Dyskusja w Kościele: raz na rok, na miesiąc, co tydzień, co dziennie? O co tu chodzi?</a:t>
            </a:r>
          </a:p>
          <a:p>
            <a:r>
              <a:rPr lang="pl-PL" dirty="0"/>
              <a:t>Jezus jest PANEM, czyli </a:t>
            </a:r>
            <a:r>
              <a:rPr lang="pl-PL" dirty="0" err="1"/>
              <a:t>Rz</a:t>
            </a:r>
            <a:r>
              <a:rPr lang="pl-PL" dirty="0"/>
              <a:t> 12:1 w akcji</a:t>
            </a:r>
          </a:p>
        </p:txBody>
      </p:sp>
    </p:spTree>
    <p:extLst>
      <p:ext uri="{BB962C8B-B14F-4D97-AF65-F5344CB8AC3E}">
        <p14:creationId xmlns:p14="http://schemas.microsoft.com/office/powerpoint/2010/main" val="519295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Uczeń Jezusa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Uczeń Jezusa to </a:t>
            </a:r>
            <a:r>
              <a:rPr lang="mr-IN" sz="2800" dirty="0"/>
              <a:t>…</a:t>
            </a:r>
            <a:endParaRPr lang="pl-PL" sz="2800" dirty="0"/>
          </a:p>
          <a:p>
            <a:pPr marL="0" indent="0">
              <a:buNone/>
            </a:pPr>
            <a:r>
              <a:rPr lang="pl-PL" sz="2800" dirty="0"/>
              <a:t>	osoba wierząca</a:t>
            </a:r>
          </a:p>
          <a:p>
            <a:pPr marL="0" indent="0">
              <a:buNone/>
            </a:pPr>
            <a:r>
              <a:rPr lang="pl-PL" sz="2800" dirty="0"/>
              <a:t>		która staje się jak Chrystus</a:t>
            </a:r>
          </a:p>
          <a:p>
            <a:pPr marL="0" indent="0">
              <a:buNone/>
            </a:pPr>
            <a:r>
              <a:rPr lang="pl-PL" sz="2800" dirty="0"/>
              <a:t>	posłusznie rosnąć w Jego charakter</a:t>
            </a:r>
          </a:p>
          <a:p>
            <a:pPr marL="0" indent="0">
              <a:buNone/>
            </a:pPr>
            <a:r>
              <a:rPr lang="pl-PL" sz="2800" dirty="0"/>
              <a:t>		zdolna do służby dla innych i </a:t>
            </a:r>
          </a:p>
          <a:p>
            <a:pPr marL="0" indent="0">
              <a:buNone/>
            </a:pPr>
            <a:r>
              <a:rPr lang="pl-PL" sz="2800" dirty="0"/>
              <a:t>			pomocy w pomnażaniu uczniów.</a:t>
            </a:r>
          </a:p>
          <a:p>
            <a:pPr marL="0" indent="0">
              <a:buNone/>
            </a:pPr>
            <a:endParaRPr lang="pl-PL" sz="2800" dirty="0"/>
          </a:p>
          <a:p>
            <a:pPr marL="0" indent="0">
              <a:buNone/>
            </a:pPr>
            <a:r>
              <a:rPr lang="pl-PL" sz="2800" dirty="0"/>
              <a:t>(Bill Hull)</a:t>
            </a:r>
          </a:p>
        </p:txBody>
      </p:sp>
    </p:spTree>
    <p:extLst>
      <p:ext uri="{BB962C8B-B14F-4D97-AF65-F5344CB8AC3E}">
        <p14:creationId xmlns:p14="http://schemas.microsoft.com/office/powerpoint/2010/main" val="28564294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Temat #4</a:t>
            </a:r>
            <a:br>
              <a:rPr lang="pl-PL" dirty="0"/>
            </a:br>
            <a:r>
              <a:rPr lang="pl-PL" dirty="0"/>
              <a:t>	</a:t>
            </a:r>
            <a:r>
              <a:rPr lang="pl-PL" b="1" dirty="0"/>
              <a:t>Trudna nauka </a:t>
            </a:r>
            <a:br>
              <a:rPr lang="pl-PL" b="1" dirty="0"/>
            </a:br>
            <a:r>
              <a:rPr lang="pl-PL" b="1" dirty="0"/>
              <a:t>		o trzech rodzajach ludzi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889860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18111</TotalTime>
  <Words>8860</Words>
  <Application>Microsoft Macintosh PowerPoint</Application>
  <PresentationFormat>Pokaz na ekranie (4:3)</PresentationFormat>
  <Paragraphs>1457</Paragraphs>
  <Slides>164</Slides>
  <Notes>103</Notes>
  <HiddenSlides>5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164</vt:i4>
      </vt:variant>
    </vt:vector>
  </HeadingPairs>
  <TitlesOfParts>
    <vt:vector size="170" baseType="lpstr">
      <vt:lpstr>Arial</vt:lpstr>
      <vt:lpstr>Calibri</vt:lpstr>
      <vt:lpstr>Mangal</vt:lpstr>
      <vt:lpstr>Times New Roman</vt:lpstr>
      <vt:lpstr>Wingdings</vt:lpstr>
      <vt:lpstr>Motyw pakietu Office</vt:lpstr>
      <vt:lpstr>Morfologia chrześcijaństwa w przestrzeni 2D</vt:lpstr>
      <vt:lpstr>ToDo</vt:lpstr>
      <vt:lpstr>Wstęp: Cel pracy</vt:lpstr>
      <vt:lpstr>Mój cel na to spotkanie</vt:lpstr>
      <vt:lpstr>Cel pracy</vt:lpstr>
      <vt:lpstr>Wstęp: Historia i inspiracja</vt:lpstr>
      <vt:lpstr>Inspiracja #1:  Proces czynienia uczniów …    … a właściwie jego brak      w grupkach Odwykowych       przed 2014 rokiem</vt:lpstr>
      <vt:lpstr>Inspiracja #2:  Realność otaczającego mnie świata     wg. schematu Bogdana</vt:lpstr>
      <vt:lpstr>Jesień 2017 - potrzeba i zadanie</vt:lpstr>
      <vt:lpstr>Cel pracy</vt:lpstr>
      <vt:lpstr>Rysunek #1:   luty ‘2018    ćwiczę sobie grafikę w SVG</vt:lpstr>
      <vt:lpstr>Rysunek, wersja kolejna - marzec ‘2018 praca z Weroniką i Krzysiem w Krakowie</vt:lpstr>
      <vt:lpstr>Efekt przemyśleń z lata 2018: Pełny obrazek na początek</vt:lpstr>
      <vt:lpstr>Monochrom – do samodzielnego kolorowania</vt:lpstr>
      <vt:lpstr>Monochrom – do samodzielnego kolorowania</vt:lpstr>
      <vt:lpstr>Wstęp: Idea i sposób jej prezentacji</vt:lpstr>
      <vt:lpstr>Wszystko poza atomem można podzielić.    Atomy ponoć też, choć ...</vt:lpstr>
      <vt:lpstr>Głowna idea: analiza i podział wszystkiego w dwóch wymiarach</vt:lpstr>
      <vt:lpstr>Podział widoczny dla świata</vt:lpstr>
      <vt:lpstr>Podział widoczny dla ducha</vt:lpstr>
      <vt:lpstr>Głowna idea: analiza i podział  wszystkiego w dwóch wymiarach</vt:lpstr>
      <vt:lpstr>Morfologia</vt:lpstr>
      <vt:lpstr>Morfologia krwi</vt:lpstr>
      <vt:lpstr>Efekt przemyśleń z lata 2018: Pełny obrazek na początek</vt:lpstr>
      <vt:lpstr>Cel pracy (przypomnienie)</vt:lpstr>
      <vt:lpstr>Wstęp Bóg działa przez słowa</vt:lpstr>
      <vt:lpstr>Wstawić te slajdy o słowach</vt:lpstr>
      <vt:lpstr>Temat #1: Podział widoczny dla świata  i przez świat proponowany.</vt:lpstr>
      <vt:lpstr>Podział widoczny dla ducha    Tym żyjemy, to czujemy.</vt:lpstr>
      <vt:lpstr>Podział widoczny dla ducha</vt:lpstr>
      <vt:lpstr>Podział widoczny dla świata</vt:lpstr>
      <vt:lpstr>Podział wg świata:  chrześcijanie i … ?</vt:lpstr>
      <vt:lpstr>Chrześcijanin – czyje to pojęcie?</vt:lpstr>
      <vt:lpstr>Różne, światowe kryteria podziału</vt:lpstr>
      <vt:lpstr>Różne, światowe kryteria podziału</vt:lpstr>
      <vt:lpstr>Podział wg świata</vt:lpstr>
      <vt:lpstr>Podział wg. świata,     … który chce nas zwieść!</vt:lpstr>
      <vt:lpstr>Przestrzeń ducha</vt:lpstr>
      <vt:lpstr>Podział wg świata, który chce nas zwieść, więc się bronimy pojęciem ….</vt:lpstr>
      <vt:lpstr>Superpozycja dwóch przestrzeni</vt:lpstr>
      <vt:lpstr>Zadanie kościoła – udział w jednaniu</vt:lpstr>
      <vt:lpstr>Wstawka: o zmianie wynikającej z nowonarodzenia.</vt:lpstr>
      <vt:lpstr>Bez Ducha ….</vt:lpstr>
      <vt:lpstr>Krótka wstawka o historii kościoła i podziałach w nim… … albo o kłamstwach     z tym związanych.</vt:lpstr>
      <vt:lpstr>Obrazki z historią kościoła (1/3)</vt:lpstr>
      <vt:lpstr>Obrazki z historią kościoła (2/3)</vt:lpstr>
      <vt:lpstr>Obrazki z historią kościoła (3/3)</vt:lpstr>
      <vt:lpstr>Kościół…. ten prawdziwy,     pszenica nie kąkol!</vt:lpstr>
      <vt:lpstr>Kościół…. ten prawdziwy,     pszenica nie kąkol!</vt:lpstr>
      <vt:lpstr>Zadanie kościoła – czynienie uczniów</vt:lpstr>
      <vt:lpstr>Dwa wymiary ortogonalne kryteria podziałów</vt:lpstr>
      <vt:lpstr>Synteza mojego modelu</vt:lpstr>
      <vt:lpstr>Podział wg Beaty:  Wierzący – niewierzący czyli już nic nie wiadomo</vt:lpstr>
      <vt:lpstr>ToDO – wstawka o popsutych słowach</vt:lpstr>
      <vt:lpstr>ToDo – wstawka o światopoglądach</vt:lpstr>
      <vt:lpstr>Prezentacja programu PowerPoint</vt:lpstr>
      <vt:lpstr>Cel pracy</vt:lpstr>
      <vt:lpstr>Temat #2 Biblijny model świata  Kościół    i jego służba jednania</vt:lpstr>
      <vt:lpstr>Na początku … (Gen 1:1)</vt:lpstr>
      <vt:lpstr>Problem z grzechem</vt:lpstr>
      <vt:lpstr>Podział świata: zgubione-odkupione</vt:lpstr>
      <vt:lpstr>Metahistoria</vt:lpstr>
      <vt:lpstr>Inne słowa opisujące zbiory</vt:lpstr>
      <vt:lpstr>Inne słowa opisujące zbiory</vt:lpstr>
      <vt:lpstr>Bóg pojednał nas z sobą i … (2Kor 5:17-21)</vt:lpstr>
      <vt:lpstr>Bóg zlecił nam posługę pojednania. Zadanie kościoła. (2Kor 5:17-21)</vt:lpstr>
      <vt:lpstr>Moje pojednanie</vt:lpstr>
      <vt:lpstr>Prezentacja programu PowerPoint</vt:lpstr>
      <vt:lpstr>Wielkie Posłannictwo,    czyli czynienie uczniów      jako metoda Mistrza.</vt:lpstr>
      <vt:lpstr>Co Jezus nakazał uczniom?</vt:lpstr>
      <vt:lpstr>Co Jezus nakazał uczniom?</vt:lpstr>
      <vt:lpstr>Podział świata: zgubione-odkupione to nasz podział świata! Tym żyjemy!</vt:lpstr>
      <vt:lpstr>Wielkie Posłannictwo – Mt 28:18-20 tpnp </vt:lpstr>
      <vt:lpstr>Zadanie uczynić uczniów    spośród wszystkich narodów</vt:lpstr>
      <vt:lpstr>Dwie wizje kościoła</vt:lpstr>
      <vt:lpstr>Idźcie i nauczajcie, (…) uczcie (…)</vt:lpstr>
      <vt:lpstr>Idąc uczyńcie uczniami (…) ucząc (…)</vt:lpstr>
      <vt:lpstr>Nauczajcie …. I BT3 contra BT4</vt:lpstr>
      <vt:lpstr>Czyńcie i uczyńcie w TPNP</vt:lpstr>
      <vt:lpstr>Temat #3 Normalna ścieżka</vt:lpstr>
      <vt:lpstr>W miejsce Chrystusa błagamy: Pojednajcie się z Bogiem!</vt:lpstr>
      <vt:lpstr>A jak już się pojednają?</vt:lpstr>
      <vt:lpstr>A jak już się pojednają?</vt:lpstr>
      <vt:lpstr>Nowonarodzone ludzie to niemowlaki w Chrystusie</vt:lpstr>
      <vt:lpstr>Niemowlaki, a potem dzieci …</vt:lpstr>
      <vt:lpstr>Niemowlaki rosną </vt:lpstr>
      <vt:lpstr>Pierwszy uczynek – wyznanie wiary</vt:lpstr>
      <vt:lpstr>Chrzest jako (1), (2), (3), ….</vt:lpstr>
      <vt:lpstr>Odreligijnienie</vt:lpstr>
      <vt:lpstr>Uporządkowanie myśli</vt:lpstr>
      <vt:lpstr>Uporządkowanie myśli</vt:lpstr>
      <vt:lpstr>Dalszy rozwój, wzrost</vt:lpstr>
      <vt:lpstr>Sługa czy przyjaciel?</vt:lpstr>
      <vt:lpstr>Złożenie ciała na ofiarę</vt:lpstr>
      <vt:lpstr>Cel - dojrzałość</vt:lpstr>
      <vt:lpstr>Kroki wiary</vt:lpstr>
      <vt:lpstr>Pułapki</vt:lpstr>
      <vt:lpstr>Uczeń Jezusa</vt:lpstr>
      <vt:lpstr>Temat #4  Trudna nauka    o trzech rodzajach ludzi</vt:lpstr>
      <vt:lpstr>ToDo – poprawić te slajdt z tekstem pisma aby dało się czytać</vt:lpstr>
      <vt:lpstr>1Kor 2:12-3:3 tpnp</vt:lpstr>
      <vt:lpstr>Pojęcia, których używam … i linki do Blue Letter Biblie</vt:lpstr>
      <vt:lpstr>Trzy rodzaje ludzi wg 1Kor2:14-3:3</vt:lpstr>
      <vt:lpstr>Człowiek zmysłowy, człowiek duchowy w UBG – tu jest problem!</vt:lpstr>
      <vt:lpstr>Człowiek zmysłowy, człowiek duchowy w EIB</vt:lpstr>
      <vt:lpstr>Człowiek duchowy</vt:lpstr>
      <vt:lpstr>Człowiek cielesny</vt:lpstr>
      <vt:lpstr>Kim jestem?</vt:lpstr>
      <vt:lpstr>Prezentacja programu PowerPoint</vt:lpstr>
      <vt:lpstr>Kim jestem?</vt:lpstr>
      <vt:lpstr>Biskup - propozycja #1</vt:lpstr>
      <vt:lpstr>Biskup - propozycja #2</vt:lpstr>
      <vt:lpstr>1P 5:1-5 ubg</vt:lpstr>
      <vt:lpstr>Temat #5: Problematyczna ścieżka</vt:lpstr>
      <vt:lpstr>Wzywamy: pojednajcie się z Bogiem!</vt:lpstr>
      <vt:lpstr>Niemowlaki są cielesne … ale to jest ich przywilej!</vt:lpstr>
      <vt:lpstr>Dzieci….. – też mają swoje przywileje</vt:lpstr>
      <vt:lpstr>Wyrośnięte dzieci to ”ociężali” </vt:lpstr>
      <vt:lpstr>„Ociężali” to cieleśni</vt:lpstr>
      <vt:lpstr>Cieleśni zwiedzeni (przez kogo?)</vt:lpstr>
      <vt:lpstr>Problem: Fałszywi bracia</vt:lpstr>
      <vt:lpstr>Współpraca: Fałszywi bracia i cieleśni</vt:lpstr>
      <vt:lpstr>Paweł w Milecie do starszych z Efezu</vt:lpstr>
      <vt:lpstr>Pan Jezus o fałszywych…</vt:lpstr>
      <vt:lpstr>Współpraca cielesnych     ze zmysłowymi. Fałszywi bracia     i bracia cieleśni. Napięcia w Kościele</vt:lpstr>
      <vt:lpstr>Współpraca: Fałszywi bracia i cieleśni</vt:lpstr>
      <vt:lpstr>Frakcje</vt:lpstr>
      <vt:lpstr>Napięcia</vt:lpstr>
      <vt:lpstr>Temat #6: Pełny model (Co jeszcze wytrzyma ten model?)</vt:lpstr>
      <vt:lpstr>Zjawisko – Żydzi mesjańscy</vt:lpstr>
      <vt:lpstr>Zjawisko – ukryte w Islamie</vt:lpstr>
      <vt:lpstr>Ale to tylko model,  rzeczywistością jest Chrystus!</vt:lpstr>
      <vt:lpstr>Temat #7: Co mam mówić?</vt:lpstr>
      <vt:lpstr>Cel pracy (przypomnienie)</vt:lpstr>
      <vt:lpstr>Komunikaty do grup</vt:lpstr>
      <vt:lpstr>Komunikaty</vt:lpstr>
      <vt:lpstr>Kończymy?</vt:lpstr>
      <vt:lpstr>Pytania?</vt:lpstr>
      <vt:lpstr>Paweł w Milecie do starszych z Efezu</vt:lpstr>
      <vt:lpstr>Kończymy!</vt:lpstr>
      <vt:lpstr>Synteza – jak działać?</vt:lpstr>
      <vt:lpstr>Co zapamiętać?</vt:lpstr>
      <vt:lpstr>Co i do kogo?</vt:lpstr>
      <vt:lpstr>Co i do kogo? Więcej wariantów.</vt:lpstr>
      <vt:lpstr>Pytania, dyskusja</vt:lpstr>
      <vt:lpstr>Modlitwa św. Pawła</vt:lpstr>
      <vt:lpstr>Koniec ---- to był ostatni slajd.</vt:lpstr>
      <vt:lpstr>Notatki ROBOCZE</vt:lpstr>
      <vt:lpstr>Roboczy – zrobić taki, co będzie miał wszystko!!</vt:lpstr>
      <vt:lpstr>Lista obrazków</vt:lpstr>
      <vt:lpstr>Produkty wyjściowe przemyśleń</vt:lpstr>
      <vt:lpstr>Slajdy ROBOCZE Kolorowanki i style</vt:lpstr>
      <vt:lpstr>Kolory potrzebne w prezentacji</vt:lpstr>
      <vt:lpstr>Gradienty kolorów</vt:lpstr>
      <vt:lpstr>Paleta barw używa w prezentacji https://flatuicolors.com/palette/us</vt:lpstr>
      <vt:lpstr>Podział rzeczywistości</vt:lpstr>
      <vt:lpstr>Czynienie uczniów z narodów</vt:lpstr>
      <vt:lpstr>A jak widzi to świat</vt:lpstr>
      <vt:lpstr>A jak widzi to świat</vt:lpstr>
      <vt:lpstr>Wszystkie obiekty – po dodaniu obiektu duplikować slajd i tytuł</vt:lpstr>
      <vt:lpstr>Wszystkie obiekty – po dodaniu obiektu duplikować slajd i tytuł</vt:lpstr>
      <vt:lpstr>Poprawiona wersja Bartka</vt:lpstr>
      <vt:lpstr>WSZYSTKIE OBIEKTY !!!!!!</vt:lpstr>
      <vt:lpstr>….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Wojciech Apel</dc:creator>
  <cp:lastModifiedBy>Wojciech Apel</cp:lastModifiedBy>
  <cp:revision>230</cp:revision>
  <cp:lastPrinted>2018-10-10T10:55:59Z</cp:lastPrinted>
  <dcterms:created xsi:type="dcterms:W3CDTF">2018-02-27T09:59:20Z</dcterms:created>
  <dcterms:modified xsi:type="dcterms:W3CDTF">2020-07-09T20:00:03Z</dcterms:modified>
</cp:coreProperties>
</file>